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79" r:id="rId6"/>
    <p:sldId id="261" r:id="rId7"/>
    <p:sldId id="262" r:id="rId8"/>
    <p:sldId id="264" r:id="rId9"/>
    <p:sldId id="268" r:id="rId10"/>
    <p:sldId id="269" r:id="rId11"/>
    <p:sldId id="270" r:id="rId12"/>
    <p:sldId id="271" r:id="rId13"/>
    <p:sldId id="272" r:id="rId14"/>
    <p:sldId id="276" r:id="rId15"/>
    <p:sldId id="277" r:id="rId16"/>
    <p:sldId id="267" r:id="rId17"/>
    <p:sldId id="274" r:id="rId18"/>
    <p:sldId id="280" r:id="rId19"/>
    <p:sldId id="275" r:id="rId20"/>
    <p:sldId id="281" r:id="rId21"/>
    <p:sldId id="282" r:id="rId22"/>
    <p:sldId id="284" r:id="rId23"/>
    <p:sldId id="285" r:id="rId24"/>
    <p:sldId id="266" r:id="rId25"/>
    <p:sldId id="278" r:id="rId26"/>
    <p:sldId id="265" r:id="rId27"/>
  </p:sldIdLst>
  <p:sldSz cx="18288000" cy="10287000"/>
  <p:notesSz cx="6858000" cy="9144000"/>
  <p:embeddedFontLs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League Gothic" panose="020B0604020202020204" charset="0"/>
      <p:regular r:id="rId32"/>
    </p:embeddedFont>
    <p:embeddedFont>
      <p:font typeface="Montserrat Classic" panose="020B0604020202020204" charset="0"/>
      <p:regular r:id="rId33"/>
    </p:embeddedFont>
    <p:embeddedFont>
      <p:font typeface="Montserrat Classic Bold" panose="020B0604020202020204" charset="0"/>
      <p:regular r:id="rId34"/>
    </p:embeddedFont>
    <p:embeddedFont>
      <p:font typeface="Montserrat Light" panose="00000400000000000000" pitchFamily="2" charset="0"/>
      <p:regular r:id="rId35"/>
      <p:italic r:id="rId3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C3DEE72-6643-C263-22CF-BA17F8469D4B}" v="2" dt="2024-05-02T16:51:23.932"/>
    <p1510:client id="{3C07734B-B1CF-EBD9-5EBB-3E894A8549FC}" v="80" dt="2024-05-03T18:20:29.682"/>
    <p1510:client id="{4FB0DCED-B415-7E9F-3123-761ACFE07F15}" v="9" dt="2024-05-03T01:21:15.849"/>
    <p1510:client id="{756108AF-83ED-364E-AACB-BBD643F368BD}" v="65" dt="2024-05-02T17:49:15.38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5" d="100"/>
          <a:sy n="55" d="100"/>
        </p:scale>
        <p:origin x="658" y="5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jpeg>
</file>

<file path=ppt/media/image17.jpeg>
</file>

<file path=ppt/media/image18.jpeg>
</file>

<file path=ppt/media/image19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EF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58349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1C2120"/>
            </a:solidFill>
          </p:spPr>
        </p:sp>
      </p:grpSp>
      <p:sp>
        <p:nvSpPr>
          <p:cNvPr id="4" name="AutoShape 4"/>
          <p:cNvSpPr/>
          <p:nvPr/>
        </p:nvSpPr>
        <p:spPr>
          <a:xfrm>
            <a:off x="419100" y="7953603"/>
            <a:ext cx="17449800" cy="1919568"/>
          </a:xfrm>
          <a:prstGeom prst="rect">
            <a:avLst/>
          </a:prstGeom>
          <a:solidFill>
            <a:srgbClr val="1C2120"/>
          </a:solidFill>
        </p:spPr>
      </p:sp>
      <p:sp>
        <p:nvSpPr>
          <p:cNvPr id="5" name="TextBox 5"/>
          <p:cNvSpPr txBox="1"/>
          <p:nvPr/>
        </p:nvSpPr>
        <p:spPr>
          <a:xfrm>
            <a:off x="2609870" y="1752880"/>
            <a:ext cx="13068261" cy="4873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6"/>
              </a:lnSpc>
            </a:pPr>
            <a:r>
              <a:rPr lang="en-US" sz="3200" spc="256" dirty="0">
                <a:solidFill>
                  <a:srgbClr val="1C2120"/>
                </a:solidFill>
                <a:latin typeface="Montserrat Classic" panose="020B0604020202020204" charset="0"/>
              </a:rPr>
              <a:t>A PRESENTATION 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-891068" y="3906923"/>
            <a:ext cx="15005758" cy="33863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16"/>
              </a:lnSpc>
            </a:pPr>
            <a:r>
              <a:rPr lang="en-US" sz="14400" dirty="0">
                <a:solidFill>
                  <a:srgbClr val="1C2120"/>
                </a:solidFill>
                <a:latin typeface="League Gothic"/>
              </a:rPr>
              <a:t>CAR RENTAL</a:t>
            </a:r>
          </a:p>
          <a:p>
            <a:pPr algn="ctr">
              <a:lnSpc>
                <a:spcPts val="12816"/>
              </a:lnSpc>
            </a:pPr>
            <a:r>
              <a:rPr lang="en-US" sz="14400" dirty="0">
                <a:solidFill>
                  <a:srgbClr val="1C2120"/>
                </a:solidFill>
                <a:latin typeface="League Gothic"/>
              </a:rPr>
              <a:t>SYSTEM</a:t>
            </a:r>
          </a:p>
        </p:txBody>
      </p:sp>
      <p:sp>
        <p:nvSpPr>
          <p:cNvPr id="7" name="AutoShape 7"/>
          <p:cNvSpPr/>
          <p:nvPr/>
        </p:nvSpPr>
        <p:spPr>
          <a:xfrm>
            <a:off x="1028700" y="2736704"/>
            <a:ext cx="16230600" cy="90768"/>
          </a:xfrm>
          <a:prstGeom prst="rect">
            <a:avLst/>
          </a:prstGeom>
          <a:solidFill>
            <a:srgbClr val="1C2120"/>
          </a:solidFill>
        </p:spPr>
      </p:sp>
      <p:sp>
        <p:nvSpPr>
          <p:cNvPr id="8" name="Freeform 8"/>
          <p:cNvSpPr/>
          <p:nvPr/>
        </p:nvSpPr>
        <p:spPr>
          <a:xfrm>
            <a:off x="10668513" y="1448194"/>
            <a:ext cx="7884687" cy="7884687"/>
          </a:xfrm>
          <a:custGeom>
            <a:avLst/>
            <a:gdLst/>
            <a:ahLst/>
            <a:cxnLst/>
            <a:rect l="l" t="t" r="r" b="b"/>
            <a:pathLst>
              <a:path w="7884687" h="7884687">
                <a:moveTo>
                  <a:pt x="0" y="0"/>
                </a:moveTo>
                <a:lnTo>
                  <a:pt x="7884687" y="0"/>
                </a:lnTo>
                <a:lnTo>
                  <a:pt x="7884687" y="7884687"/>
                </a:lnTo>
                <a:lnTo>
                  <a:pt x="0" y="78846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2609870" y="8403101"/>
            <a:ext cx="13068261" cy="9157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24"/>
              </a:lnSpc>
            </a:pPr>
            <a:r>
              <a:rPr lang="en-US" sz="2800" spc="148" dirty="0">
                <a:solidFill>
                  <a:srgbClr val="F2EFEB"/>
                </a:solidFill>
                <a:latin typeface="Montserrat Classic" panose="020B0604020202020204" charset="0"/>
              </a:rPr>
              <a:t>Prepared by: Subash Gurung, Rikita Gharti, Namrata </a:t>
            </a:r>
            <a:r>
              <a:rPr lang="en-US" sz="2800" spc="148" dirty="0" err="1">
                <a:solidFill>
                  <a:srgbClr val="F2EFEB"/>
                </a:solidFill>
                <a:latin typeface="Montserrat Classic" panose="020B0604020202020204" charset="0"/>
              </a:rPr>
              <a:t>Bastola</a:t>
            </a:r>
            <a:r>
              <a:rPr lang="en-US" sz="2800" spc="148" dirty="0">
                <a:solidFill>
                  <a:srgbClr val="F2EFEB"/>
                </a:solidFill>
                <a:latin typeface="Montserrat Classic" panose="020B0604020202020204" charset="0"/>
              </a:rPr>
              <a:t>, </a:t>
            </a:r>
          </a:p>
          <a:p>
            <a:pPr algn="ctr">
              <a:lnSpc>
                <a:spcPts val="3724"/>
              </a:lnSpc>
            </a:pPr>
            <a:r>
              <a:rPr lang="en-US" sz="2800" spc="148" dirty="0">
                <a:solidFill>
                  <a:srgbClr val="F2EFEB"/>
                </a:solidFill>
                <a:latin typeface="Montserrat Classic" panose="020B0604020202020204" charset="0"/>
              </a:rPr>
              <a:t> R.A. Mohan Tiwari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9291539"/>
            <a:ext cx="16230600" cy="995474"/>
            <a:chOff x="0" y="0"/>
            <a:chExt cx="21640800" cy="1327299"/>
          </a:xfrm>
        </p:grpSpPr>
        <p:sp>
          <p:nvSpPr>
            <p:cNvPr id="5" name="TextBox 5"/>
            <p:cNvSpPr txBox="1"/>
            <p:nvPr/>
          </p:nvSpPr>
          <p:spPr>
            <a:xfrm>
              <a:off x="9761123" y="654411"/>
              <a:ext cx="11879677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160"/>
                </a:lnSpc>
              </a:pPr>
              <a:endParaRPr/>
            </a:p>
          </p:txBody>
        </p:sp>
        <p:sp>
          <p:nvSpPr>
            <p:cNvPr id="6" name="AutoShape 6"/>
            <p:cNvSpPr/>
            <p:nvPr/>
          </p:nvSpPr>
          <p:spPr>
            <a:xfrm>
              <a:off x="0" y="0"/>
              <a:ext cx="21640800" cy="121024"/>
            </a:xfrm>
            <a:prstGeom prst="rect">
              <a:avLst/>
            </a:prstGeom>
            <a:solidFill>
              <a:srgbClr val="F2EFEB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885825" y="586110"/>
            <a:ext cx="11081458" cy="520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FLOWCHART III: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BCB2F9E-022C-457E-AB00-E4F2FF1877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800" y="1342470"/>
            <a:ext cx="12192000" cy="7549029"/>
          </a:xfrm>
          <a:prstGeom prst="rect">
            <a:avLst/>
          </a:prstGeom>
        </p:spPr>
      </p:pic>
      <p:sp>
        <p:nvSpPr>
          <p:cNvPr id="12" name="Freeform 7">
            <a:extLst>
              <a:ext uri="{FF2B5EF4-FFF2-40B4-BE49-F238E27FC236}">
                <a16:creationId xmlns:a16="http://schemas.microsoft.com/office/drawing/2014/main" id="{27FE85EF-20C4-4ED0-BCFD-D26BBA99FF09}"/>
              </a:ext>
            </a:extLst>
          </p:cNvPr>
          <p:cNvSpPr/>
          <p:nvPr/>
        </p:nvSpPr>
        <p:spPr>
          <a:xfrm>
            <a:off x="15758897" y="7378655"/>
            <a:ext cx="2203672" cy="2203672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5"/>
                </a:lnTo>
                <a:lnTo>
                  <a:pt x="0" y="33978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6377672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9291539"/>
            <a:ext cx="16230600" cy="995474"/>
            <a:chOff x="0" y="0"/>
            <a:chExt cx="21640800" cy="1327299"/>
          </a:xfrm>
        </p:grpSpPr>
        <p:sp>
          <p:nvSpPr>
            <p:cNvPr id="5" name="TextBox 5"/>
            <p:cNvSpPr txBox="1"/>
            <p:nvPr/>
          </p:nvSpPr>
          <p:spPr>
            <a:xfrm>
              <a:off x="9761123" y="654411"/>
              <a:ext cx="11879677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160"/>
                </a:lnSpc>
              </a:pPr>
              <a:endParaRPr/>
            </a:p>
          </p:txBody>
        </p:sp>
        <p:sp>
          <p:nvSpPr>
            <p:cNvPr id="6" name="AutoShape 6"/>
            <p:cNvSpPr/>
            <p:nvPr/>
          </p:nvSpPr>
          <p:spPr>
            <a:xfrm>
              <a:off x="0" y="0"/>
              <a:ext cx="21640800" cy="121024"/>
            </a:xfrm>
            <a:prstGeom prst="rect">
              <a:avLst/>
            </a:prstGeom>
            <a:solidFill>
              <a:srgbClr val="F2EFEB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885825" y="586110"/>
            <a:ext cx="11081458" cy="520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DFD 0:</a:t>
            </a:r>
            <a:endParaRPr lang="en-US" dirty="0"/>
          </a:p>
        </p:txBody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A41B89BC-D5A3-4757-9EAA-16C9ED6E322C}"/>
              </a:ext>
            </a:extLst>
          </p:cNvPr>
          <p:cNvSpPr/>
          <p:nvPr/>
        </p:nvSpPr>
        <p:spPr>
          <a:xfrm>
            <a:off x="15758897" y="7378655"/>
            <a:ext cx="2203672" cy="2203672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5"/>
                </a:lnTo>
                <a:lnTo>
                  <a:pt x="0" y="33978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4E35DBA-98B3-4409-89D7-4F52B2EFFA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1506596"/>
            <a:ext cx="13974788" cy="7065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33773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9291539"/>
            <a:ext cx="16230600" cy="995474"/>
            <a:chOff x="0" y="0"/>
            <a:chExt cx="21640800" cy="1327299"/>
          </a:xfrm>
        </p:grpSpPr>
        <p:sp>
          <p:nvSpPr>
            <p:cNvPr id="5" name="TextBox 5"/>
            <p:cNvSpPr txBox="1"/>
            <p:nvPr/>
          </p:nvSpPr>
          <p:spPr>
            <a:xfrm>
              <a:off x="9761123" y="654411"/>
              <a:ext cx="11879677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160"/>
                </a:lnSpc>
              </a:pPr>
              <a:endParaRPr/>
            </a:p>
          </p:txBody>
        </p:sp>
        <p:sp>
          <p:nvSpPr>
            <p:cNvPr id="6" name="AutoShape 6"/>
            <p:cNvSpPr/>
            <p:nvPr/>
          </p:nvSpPr>
          <p:spPr>
            <a:xfrm>
              <a:off x="0" y="0"/>
              <a:ext cx="21640800" cy="121024"/>
            </a:xfrm>
            <a:prstGeom prst="rect">
              <a:avLst/>
            </a:prstGeom>
            <a:solidFill>
              <a:srgbClr val="F2EFEB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885825" y="586110"/>
            <a:ext cx="11081458" cy="520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DFD 1:</a:t>
            </a:r>
            <a:endParaRPr lang="en-US" dirty="0"/>
          </a:p>
        </p:txBody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2F6B339E-4646-4897-BBAD-437248E1006B}"/>
              </a:ext>
            </a:extLst>
          </p:cNvPr>
          <p:cNvSpPr/>
          <p:nvPr/>
        </p:nvSpPr>
        <p:spPr>
          <a:xfrm>
            <a:off x="15758897" y="7378655"/>
            <a:ext cx="2203672" cy="2203672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5"/>
                </a:lnTo>
                <a:lnTo>
                  <a:pt x="0" y="33978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D673F3A-6575-4739-BB9D-23CA725F65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200" y="932924"/>
            <a:ext cx="9829799" cy="8117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6818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9291539"/>
            <a:ext cx="16230600" cy="995474"/>
            <a:chOff x="0" y="0"/>
            <a:chExt cx="21640800" cy="1327299"/>
          </a:xfrm>
        </p:grpSpPr>
        <p:sp>
          <p:nvSpPr>
            <p:cNvPr id="5" name="TextBox 5"/>
            <p:cNvSpPr txBox="1"/>
            <p:nvPr/>
          </p:nvSpPr>
          <p:spPr>
            <a:xfrm>
              <a:off x="9761123" y="654411"/>
              <a:ext cx="11879677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160"/>
                </a:lnSpc>
              </a:pPr>
              <a:endParaRPr/>
            </a:p>
          </p:txBody>
        </p:sp>
        <p:sp>
          <p:nvSpPr>
            <p:cNvPr id="6" name="AutoShape 6"/>
            <p:cNvSpPr/>
            <p:nvPr/>
          </p:nvSpPr>
          <p:spPr>
            <a:xfrm>
              <a:off x="0" y="0"/>
              <a:ext cx="21640800" cy="121024"/>
            </a:xfrm>
            <a:prstGeom prst="rect">
              <a:avLst/>
            </a:prstGeom>
            <a:solidFill>
              <a:srgbClr val="F2EFEB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885825" y="586110"/>
            <a:ext cx="11081458" cy="520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DFD 2:</a:t>
            </a:r>
            <a:endParaRPr lang="en-US" dirty="0"/>
          </a:p>
        </p:txBody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9DE7B3CF-9BAC-426B-A970-F701A3524968}"/>
              </a:ext>
            </a:extLst>
          </p:cNvPr>
          <p:cNvSpPr/>
          <p:nvPr/>
        </p:nvSpPr>
        <p:spPr>
          <a:xfrm>
            <a:off x="15758897" y="7435628"/>
            <a:ext cx="2203672" cy="2203672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5"/>
                </a:lnTo>
                <a:lnTo>
                  <a:pt x="0" y="33978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5606A4B-4593-42C0-840F-0E47930867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627" y="1342470"/>
            <a:ext cx="14263183" cy="7598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820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9291539"/>
            <a:ext cx="16230600" cy="995474"/>
            <a:chOff x="0" y="0"/>
            <a:chExt cx="21640800" cy="1327299"/>
          </a:xfrm>
        </p:grpSpPr>
        <p:sp>
          <p:nvSpPr>
            <p:cNvPr id="5" name="TextBox 5"/>
            <p:cNvSpPr txBox="1"/>
            <p:nvPr/>
          </p:nvSpPr>
          <p:spPr>
            <a:xfrm>
              <a:off x="9761123" y="654411"/>
              <a:ext cx="11879677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160"/>
                </a:lnSpc>
              </a:pPr>
              <a:endParaRPr/>
            </a:p>
          </p:txBody>
        </p:sp>
        <p:sp>
          <p:nvSpPr>
            <p:cNvPr id="6" name="AutoShape 6"/>
            <p:cNvSpPr/>
            <p:nvPr/>
          </p:nvSpPr>
          <p:spPr>
            <a:xfrm>
              <a:off x="0" y="0"/>
              <a:ext cx="21640800" cy="121024"/>
            </a:xfrm>
            <a:prstGeom prst="rect">
              <a:avLst/>
            </a:prstGeom>
            <a:solidFill>
              <a:srgbClr val="F2EFEB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885825" y="586110"/>
            <a:ext cx="11081458" cy="520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Er- Diagram:</a:t>
            </a:r>
            <a:endParaRPr lang="en-US" dirty="0"/>
          </a:p>
        </p:txBody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04E9036C-29B8-498E-ADC6-88E523DE2391}"/>
              </a:ext>
            </a:extLst>
          </p:cNvPr>
          <p:cNvSpPr/>
          <p:nvPr/>
        </p:nvSpPr>
        <p:spPr>
          <a:xfrm>
            <a:off x="15758897" y="7378655"/>
            <a:ext cx="2203672" cy="2203672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5"/>
                </a:lnTo>
                <a:lnTo>
                  <a:pt x="0" y="33978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753DE92-0CB8-4C6F-A763-3AB798B9FE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043" y="1147762"/>
            <a:ext cx="14893854" cy="7991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9808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9291539"/>
            <a:ext cx="16230600" cy="995474"/>
            <a:chOff x="0" y="0"/>
            <a:chExt cx="21640800" cy="1327299"/>
          </a:xfrm>
        </p:grpSpPr>
        <p:sp>
          <p:nvSpPr>
            <p:cNvPr id="5" name="TextBox 5"/>
            <p:cNvSpPr txBox="1"/>
            <p:nvPr/>
          </p:nvSpPr>
          <p:spPr>
            <a:xfrm>
              <a:off x="9761123" y="654411"/>
              <a:ext cx="11879677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160"/>
                </a:lnSpc>
              </a:pPr>
              <a:endParaRPr/>
            </a:p>
          </p:txBody>
        </p:sp>
        <p:sp>
          <p:nvSpPr>
            <p:cNvPr id="6" name="AutoShape 6"/>
            <p:cNvSpPr/>
            <p:nvPr/>
          </p:nvSpPr>
          <p:spPr>
            <a:xfrm>
              <a:off x="0" y="0"/>
              <a:ext cx="21640800" cy="121024"/>
            </a:xfrm>
            <a:prstGeom prst="rect">
              <a:avLst/>
            </a:prstGeom>
            <a:solidFill>
              <a:srgbClr val="F2EFEB"/>
            </a:solidFill>
          </p:spPr>
        </p:sp>
      </p:grpSp>
      <p:sp>
        <p:nvSpPr>
          <p:cNvPr id="7" name="Freeform 7"/>
          <p:cNvSpPr/>
          <p:nvPr/>
        </p:nvSpPr>
        <p:spPr>
          <a:xfrm>
            <a:off x="15758897" y="7378655"/>
            <a:ext cx="2203672" cy="2203672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5"/>
                </a:lnTo>
                <a:lnTo>
                  <a:pt x="0" y="33978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885825" y="586110"/>
            <a:ext cx="11081458" cy="520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Use Case Diagram: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D911AC0-D498-4B94-8707-9D27935D1A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3354" y="1212835"/>
            <a:ext cx="7572375" cy="797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5743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9291539"/>
            <a:ext cx="16230600" cy="995474"/>
            <a:chOff x="0" y="0"/>
            <a:chExt cx="21640800" cy="1327299"/>
          </a:xfrm>
        </p:grpSpPr>
        <p:sp>
          <p:nvSpPr>
            <p:cNvPr id="5" name="TextBox 5"/>
            <p:cNvSpPr txBox="1"/>
            <p:nvPr/>
          </p:nvSpPr>
          <p:spPr>
            <a:xfrm>
              <a:off x="9761123" y="654411"/>
              <a:ext cx="11879677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160"/>
                </a:lnSpc>
              </a:pPr>
              <a:endParaRPr/>
            </a:p>
          </p:txBody>
        </p:sp>
        <p:sp>
          <p:nvSpPr>
            <p:cNvPr id="6" name="AutoShape 6"/>
            <p:cNvSpPr/>
            <p:nvPr/>
          </p:nvSpPr>
          <p:spPr>
            <a:xfrm>
              <a:off x="0" y="0"/>
              <a:ext cx="21640800" cy="121024"/>
            </a:xfrm>
            <a:prstGeom prst="rect">
              <a:avLst/>
            </a:prstGeom>
            <a:solidFill>
              <a:srgbClr val="F2EFEB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885825" y="586110"/>
            <a:ext cx="11081458" cy="520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GANTT CHART: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1C6B6B1-EAEF-4078-B68D-0C58FA8CF7C4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399" y="1615293"/>
            <a:ext cx="13226829" cy="7414407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Freeform 7">
            <a:extLst>
              <a:ext uri="{FF2B5EF4-FFF2-40B4-BE49-F238E27FC236}">
                <a16:creationId xmlns:a16="http://schemas.microsoft.com/office/drawing/2014/main" id="{CDA8BBD5-2270-4F67-9884-6414D494E44A}"/>
              </a:ext>
            </a:extLst>
          </p:cNvPr>
          <p:cNvSpPr/>
          <p:nvPr/>
        </p:nvSpPr>
        <p:spPr>
          <a:xfrm>
            <a:off x="15758897" y="7378655"/>
            <a:ext cx="2203672" cy="2203672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5"/>
                </a:lnTo>
                <a:lnTo>
                  <a:pt x="0" y="33978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40636870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9291539"/>
            <a:ext cx="16230600" cy="995474"/>
            <a:chOff x="0" y="0"/>
            <a:chExt cx="21640800" cy="1327299"/>
          </a:xfrm>
        </p:grpSpPr>
        <p:sp>
          <p:nvSpPr>
            <p:cNvPr id="5" name="TextBox 5"/>
            <p:cNvSpPr txBox="1"/>
            <p:nvPr/>
          </p:nvSpPr>
          <p:spPr>
            <a:xfrm>
              <a:off x="9761123" y="654411"/>
              <a:ext cx="11879677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160"/>
                </a:lnSpc>
              </a:pPr>
              <a:endParaRPr/>
            </a:p>
          </p:txBody>
        </p:sp>
        <p:sp>
          <p:nvSpPr>
            <p:cNvPr id="6" name="AutoShape 6"/>
            <p:cNvSpPr/>
            <p:nvPr/>
          </p:nvSpPr>
          <p:spPr>
            <a:xfrm>
              <a:off x="0" y="0"/>
              <a:ext cx="21640800" cy="121024"/>
            </a:xfrm>
            <a:prstGeom prst="rect">
              <a:avLst/>
            </a:prstGeom>
            <a:solidFill>
              <a:srgbClr val="F2EFEB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885825" y="586110"/>
            <a:ext cx="11081458" cy="520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Database Schema: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ECD4F4E-F44A-4967-B5F9-5F9F7799B3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199" y="1558096"/>
            <a:ext cx="13487401" cy="7489426"/>
          </a:xfrm>
          <a:prstGeom prst="rect">
            <a:avLst/>
          </a:prstGeom>
        </p:spPr>
      </p:pic>
      <p:sp>
        <p:nvSpPr>
          <p:cNvPr id="13" name="Freeform 7">
            <a:extLst>
              <a:ext uri="{FF2B5EF4-FFF2-40B4-BE49-F238E27FC236}">
                <a16:creationId xmlns:a16="http://schemas.microsoft.com/office/drawing/2014/main" id="{1FF1EE8D-0774-4EF4-B2ED-AFE30925484D}"/>
              </a:ext>
            </a:extLst>
          </p:cNvPr>
          <p:cNvSpPr/>
          <p:nvPr/>
        </p:nvSpPr>
        <p:spPr>
          <a:xfrm>
            <a:off x="15758897" y="7378655"/>
            <a:ext cx="2203672" cy="2203672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5"/>
                </a:lnTo>
                <a:lnTo>
                  <a:pt x="0" y="33978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31412930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9291539"/>
            <a:ext cx="16230600" cy="995474"/>
            <a:chOff x="0" y="0"/>
            <a:chExt cx="21640800" cy="1327299"/>
          </a:xfrm>
        </p:grpSpPr>
        <p:sp>
          <p:nvSpPr>
            <p:cNvPr id="5" name="TextBox 5"/>
            <p:cNvSpPr txBox="1"/>
            <p:nvPr/>
          </p:nvSpPr>
          <p:spPr>
            <a:xfrm>
              <a:off x="9761123" y="654411"/>
              <a:ext cx="11879677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160"/>
                </a:lnSpc>
              </a:pPr>
              <a:endParaRPr/>
            </a:p>
          </p:txBody>
        </p:sp>
        <p:sp>
          <p:nvSpPr>
            <p:cNvPr id="6" name="AutoShape 6"/>
            <p:cNvSpPr/>
            <p:nvPr/>
          </p:nvSpPr>
          <p:spPr>
            <a:xfrm>
              <a:off x="0" y="0"/>
              <a:ext cx="21640800" cy="121024"/>
            </a:xfrm>
            <a:prstGeom prst="rect">
              <a:avLst/>
            </a:prstGeom>
            <a:solidFill>
              <a:srgbClr val="F2EFEB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885825" y="586110"/>
            <a:ext cx="11081458" cy="5127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Work Division Chart:</a:t>
            </a:r>
            <a:endParaRPr lang="en-US" dirty="0"/>
          </a:p>
        </p:txBody>
      </p:sp>
      <p:sp>
        <p:nvSpPr>
          <p:cNvPr id="13" name="Freeform 7">
            <a:extLst>
              <a:ext uri="{FF2B5EF4-FFF2-40B4-BE49-F238E27FC236}">
                <a16:creationId xmlns:a16="http://schemas.microsoft.com/office/drawing/2014/main" id="{1FF1EE8D-0774-4EF4-B2ED-AFE30925484D}"/>
              </a:ext>
            </a:extLst>
          </p:cNvPr>
          <p:cNvSpPr/>
          <p:nvPr/>
        </p:nvSpPr>
        <p:spPr>
          <a:xfrm>
            <a:off x="15758897" y="7378655"/>
            <a:ext cx="2203672" cy="2203672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5"/>
                </a:lnTo>
                <a:lnTo>
                  <a:pt x="0" y="33978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4036480"/>
              </p:ext>
            </p:extLst>
          </p:nvPr>
        </p:nvGraphicFramePr>
        <p:xfrm>
          <a:off x="1219200" y="1334728"/>
          <a:ext cx="14173200" cy="745540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49483">
                  <a:extLst>
                    <a:ext uri="{9D8B030D-6E8A-4147-A177-3AD203B41FA5}">
                      <a16:colId xmlns:a16="http://schemas.microsoft.com/office/drawing/2014/main" val="83501691"/>
                    </a:ext>
                  </a:extLst>
                </a:gridCol>
                <a:gridCol w="3906955">
                  <a:extLst>
                    <a:ext uri="{9D8B030D-6E8A-4147-A177-3AD203B41FA5}">
                      <a16:colId xmlns:a16="http://schemas.microsoft.com/office/drawing/2014/main" val="4138596943"/>
                    </a:ext>
                  </a:extLst>
                </a:gridCol>
                <a:gridCol w="5498796">
                  <a:extLst>
                    <a:ext uri="{9D8B030D-6E8A-4147-A177-3AD203B41FA5}">
                      <a16:colId xmlns:a16="http://schemas.microsoft.com/office/drawing/2014/main" val="4151624271"/>
                    </a:ext>
                  </a:extLst>
                </a:gridCol>
                <a:gridCol w="3617966">
                  <a:extLst>
                    <a:ext uri="{9D8B030D-6E8A-4147-A177-3AD203B41FA5}">
                      <a16:colId xmlns:a16="http://schemas.microsoft.com/office/drawing/2014/main" val="2487440858"/>
                    </a:ext>
                  </a:extLst>
                </a:gridCol>
              </a:tblGrid>
              <a:tr h="524366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</a:pPr>
                      <a:r>
                        <a:rPr lang="en-US" sz="1600" dirty="0">
                          <a:effectLst/>
                        </a:rPr>
                        <a:t>S.N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</a:pPr>
                      <a:r>
                        <a:rPr lang="en-US" sz="1600" dirty="0">
                          <a:effectLst/>
                        </a:rPr>
                        <a:t>Name of the member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</a:pPr>
                      <a:r>
                        <a:rPr lang="en-US" sz="1600" dirty="0">
                          <a:effectLst/>
                        </a:rPr>
                        <a:t>Work assigned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</a:pPr>
                      <a:r>
                        <a:rPr lang="en-US" sz="1600" dirty="0">
                          <a:effectLst/>
                        </a:rPr>
                        <a:t>Remark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extLst>
                  <a:ext uri="{0D108BD9-81ED-4DB2-BD59-A6C34878D82A}">
                    <a16:rowId xmlns:a16="http://schemas.microsoft.com/office/drawing/2014/main" val="2463562808"/>
                  </a:ext>
                </a:extLst>
              </a:tr>
              <a:tr h="1573099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</a:pPr>
                      <a:r>
                        <a:rPr lang="en-US" sz="1600" dirty="0">
                          <a:effectLst/>
                          <a:latin typeface="+mn-lt"/>
                          <a:ea typeface="+mn-ea"/>
                        </a:rPr>
                        <a:t>1.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</a:pPr>
                      <a:r>
                        <a:rPr lang="en-US" sz="1600" dirty="0">
                          <a:effectLst/>
                        </a:rPr>
                        <a:t>Namrata Bastola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tc>
                  <a:txBody>
                    <a:bodyPr/>
                    <a:lstStyle/>
                    <a:p>
                      <a:pPr marL="342900" marR="0" lvl="0" indent="-34290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600" dirty="0">
                          <a:effectLst/>
                        </a:rPr>
                        <a:t>Documentation</a:t>
                      </a:r>
                    </a:p>
                    <a:p>
                      <a:pPr marL="342900" marR="0" lvl="0" indent="-34290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600" dirty="0">
                          <a:effectLst/>
                        </a:rPr>
                        <a:t>UI design</a:t>
                      </a:r>
                    </a:p>
                    <a:p>
                      <a:pPr marL="342900" marR="0" lvl="0" indent="-342900" algn="l">
                        <a:lnSpc>
                          <a:spcPct val="150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en-US" sz="1600" dirty="0">
                          <a:effectLst/>
                        </a:rPr>
                        <a:t>Functionality testing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</a:pPr>
                      <a:r>
                        <a:rPr lang="en-US" sz="1600" dirty="0">
                          <a:effectLst/>
                        </a:rPr>
                        <a:t>Managed documentation, contributed to UI design, and tested application functionalities.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extLst>
                  <a:ext uri="{0D108BD9-81ED-4DB2-BD59-A6C34878D82A}">
                    <a16:rowId xmlns:a16="http://schemas.microsoft.com/office/drawing/2014/main" val="638988116"/>
                  </a:ext>
                </a:extLst>
              </a:tr>
              <a:tr h="1310917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</a:pPr>
                      <a:r>
                        <a:rPr lang="en-US" sz="1600" dirty="0">
                          <a:effectLst/>
                        </a:rPr>
                        <a:t>2.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</a:pPr>
                      <a:r>
                        <a:rPr lang="en-US" sz="1600" dirty="0">
                          <a:effectLst/>
                        </a:rPr>
                        <a:t>R.A Mohan Tiwari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tc>
                  <a:txBody>
                    <a:bodyPr/>
                    <a:lstStyle/>
                    <a:p>
                      <a:pPr marL="342900" marR="0" lvl="0" indent="-34290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600" dirty="0">
                          <a:effectLst/>
                        </a:rPr>
                        <a:t>Coding</a:t>
                      </a:r>
                    </a:p>
                    <a:p>
                      <a:pPr marL="342900" marR="0" lvl="0" indent="-34290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600" dirty="0">
                          <a:effectLst/>
                        </a:rPr>
                        <a:t>Database Management</a:t>
                      </a:r>
                    </a:p>
                    <a:p>
                      <a:pPr marL="342900" marR="0" lvl="0" indent="-34290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600" dirty="0">
                          <a:effectLst/>
                        </a:rPr>
                        <a:t>Problem identification</a:t>
                      </a:r>
                    </a:p>
                    <a:p>
                      <a:pPr marL="342900" marR="0" lvl="0" indent="-342900" algn="l">
                        <a:lnSpc>
                          <a:spcPct val="150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en-US" sz="1600" dirty="0">
                          <a:effectLst/>
                        </a:rPr>
                        <a:t>Requirement document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</a:pPr>
                      <a:r>
                        <a:rPr lang="en-US" sz="1600" dirty="0">
                          <a:effectLst/>
                        </a:rPr>
                        <a:t>Led the project, handled all coding, database management, and problem-solving.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extLst>
                  <a:ext uri="{0D108BD9-81ED-4DB2-BD59-A6C34878D82A}">
                    <a16:rowId xmlns:a16="http://schemas.microsoft.com/office/drawing/2014/main" val="3740868692"/>
                  </a:ext>
                </a:extLst>
              </a:tr>
              <a:tr h="1573099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</a:pPr>
                      <a:r>
                        <a:rPr lang="en-US" sz="1600" dirty="0">
                          <a:effectLst/>
                        </a:rPr>
                        <a:t>3.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</a:pPr>
                      <a:r>
                        <a:rPr lang="en-US" sz="1600" dirty="0">
                          <a:effectLst/>
                        </a:rPr>
                        <a:t>Rikita Gharti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tc>
                  <a:txBody>
                    <a:bodyPr/>
                    <a:lstStyle/>
                    <a:p>
                      <a:pPr marL="342900" marR="0" lvl="0" indent="-34290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600" dirty="0">
                          <a:effectLst/>
                        </a:rPr>
                        <a:t>Documentation</a:t>
                      </a:r>
                    </a:p>
                    <a:p>
                      <a:pPr marL="342900" marR="0" lvl="0" indent="-34290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600" dirty="0">
                          <a:effectLst/>
                        </a:rPr>
                        <a:t>UI design</a:t>
                      </a:r>
                    </a:p>
                    <a:p>
                      <a:pPr marL="342900" marR="0" lvl="0" indent="-342900" algn="l">
                        <a:lnSpc>
                          <a:spcPct val="150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en-US" sz="1600" dirty="0">
                          <a:effectLst/>
                        </a:rPr>
                        <a:t>Functionality testing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</a:pPr>
                      <a:r>
                        <a:rPr lang="en-US" sz="1600" dirty="0">
                          <a:effectLst/>
                        </a:rPr>
                        <a:t>Led documentation efforts, contributed to UI design, and conducted functional testing.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extLst>
                  <a:ext uri="{0D108BD9-81ED-4DB2-BD59-A6C34878D82A}">
                    <a16:rowId xmlns:a16="http://schemas.microsoft.com/office/drawing/2014/main" val="1002425788"/>
                  </a:ext>
                </a:extLst>
              </a:tr>
              <a:tr h="2359649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</a:pPr>
                      <a:r>
                        <a:rPr lang="en-US" sz="1600" dirty="0">
                          <a:effectLst/>
                        </a:rPr>
                        <a:t>4.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</a:pPr>
                      <a:r>
                        <a:rPr lang="en-US" sz="1600" dirty="0">
                          <a:effectLst/>
                        </a:rPr>
                        <a:t>Subash Gurung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tc>
                  <a:txBody>
                    <a:bodyPr/>
                    <a:lstStyle/>
                    <a:p>
                      <a:pPr marL="342900" marR="0" lvl="0" indent="-34290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600" dirty="0">
                          <a:effectLst/>
                        </a:rPr>
                        <a:t>System design</a:t>
                      </a:r>
                    </a:p>
                    <a:p>
                      <a:pPr marL="342900" marR="0" lvl="0" indent="-34290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600" dirty="0">
                          <a:effectLst/>
                        </a:rPr>
                        <a:t>Documentation</a:t>
                      </a:r>
                    </a:p>
                    <a:p>
                      <a:pPr marL="342900" marR="0" lvl="0" indent="-34290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600" dirty="0">
                          <a:effectLst/>
                        </a:rPr>
                        <a:t>UI design</a:t>
                      </a:r>
                    </a:p>
                    <a:p>
                      <a:pPr marL="342900" marR="0" lvl="0" indent="-342900" algn="l">
                        <a:lnSpc>
                          <a:spcPct val="150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en-US" sz="1600" dirty="0">
                          <a:effectLst/>
                        </a:rPr>
                        <a:t>Full functionality testing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</a:pPr>
                      <a:r>
                        <a:rPr lang="en-US" sz="1600" dirty="0">
                          <a:effectLst/>
                        </a:rPr>
                        <a:t>Designed system architecture, created a significant portion of the UI, and performed comprehensive functionality testing.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extLst>
                  <a:ext uri="{0D108BD9-81ED-4DB2-BD59-A6C34878D82A}">
                    <a16:rowId xmlns:a16="http://schemas.microsoft.com/office/drawing/2014/main" val="11614512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234176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sp>
        <p:nvSpPr>
          <p:cNvPr id="10" name="Freeform 2">
            <a:extLst>
              <a:ext uri="{FF2B5EF4-FFF2-40B4-BE49-F238E27FC236}">
                <a16:creationId xmlns:a16="http://schemas.microsoft.com/office/drawing/2014/main" id="{32134D91-D142-4473-A7A6-75188BC3D948}"/>
              </a:ext>
            </a:extLst>
          </p:cNvPr>
          <p:cNvSpPr/>
          <p:nvPr/>
        </p:nvSpPr>
        <p:spPr>
          <a:xfrm>
            <a:off x="5486400" y="3848100"/>
            <a:ext cx="7104268" cy="7104268"/>
          </a:xfrm>
          <a:custGeom>
            <a:avLst/>
            <a:gdLst/>
            <a:ahLst/>
            <a:cxnLst/>
            <a:rect l="l" t="t" r="r" b="b"/>
            <a:pathLst>
              <a:path w="7104268" h="7104268">
                <a:moveTo>
                  <a:pt x="0" y="0"/>
                </a:moveTo>
                <a:lnTo>
                  <a:pt x="7104268" y="0"/>
                </a:lnTo>
                <a:lnTo>
                  <a:pt x="7104268" y="7104268"/>
                </a:lnTo>
                <a:lnTo>
                  <a:pt x="0" y="71042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1" name="TextBox 3">
            <a:extLst>
              <a:ext uri="{FF2B5EF4-FFF2-40B4-BE49-F238E27FC236}">
                <a16:creationId xmlns:a16="http://schemas.microsoft.com/office/drawing/2014/main" id="{4DC8FF19-2648-46CB-844C-330A0EB8A894}"/>
              </a:ext>
            </a:extLst>
          </p:cNvPr>
          <p:cNvSpPr txBox="1"/>
          <p:nvPr/>
        </p:nvSpPr>
        <p:spPr>
          <a:xfrm>
            <a:off x="7514534" y="2896268"/>
            <a:ext cx="3048000" cy="19036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4836"/>
              </a:lnSpc>
            </a:pPr>
            <a:r>
              <a:rPr lang="en-US" sz="14130" spc="423" dirty="0">
                <a:solidFill>
                  <a:srgbClr val="F2EFEB"/>
                </a:solidFill>
                <a:latin typeface="League Gothic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246236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EF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58349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1C2120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64348" y="350196"/>
            <a:ext cx="7665303" cy="9586608"/>
            <a:chOff x="0" y="0"/>
            <a:chExt cx="5382430" cy="673153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382430" cy="6731534"/>
            </a:xfrm>
            <a:custGeom>
              <a:avLst/>
              <a:gdLst/>
              <a:ahLst/>
              <a:cxnLst/>
              <a:rect l="l" t="t" r="r" b="b"/>
              <a:pathLst>
                <a:path w="5382430" h="6731534">
                  <a:moveTo>
                    <a:pt x="0" y="0"/>
                  </a:moveTo>
                  <a:lnTo>
                    <a:pt x="0" y="6731534"/>
                  </a:lnTo>
                  <a:lnTo>
                    <a:pt x="5382430" y="6731534"/>
                  </a:lnTo>
                  <a:lnTo>
                    <a:pt x="5382430" y="0"/>
                  </a:lnTo>
                  <a:lnTo>
                    <a:pt x="0" y="0"/>
                  </a:lnTo>
                  <a:close/>
                  <a:moveTo>
                    <a:pt x="5321470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5321470" y="59690"/>
                  </a:lnTo>
                  <a:lnTo>
                    <a:pt x="5321470" y="6670573"/>
                  </a:lnTo>
                  <a:close/>
                </a:path>
              </a:pathLst>
            </a:custGeom>
            <a:solidFill>
              <a:srgbClr val="1C2120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012825" y="3642254"/>
            <a:ext cx="7124701" cy="1922992"/>
            <a:chOff x="0" y="0"/>
            <a:chExt cx="9499601" cy="2563989"/>
          </a:xfrm>
        </p:grpSpPr>
        <p:sp>
          <p:nvSpPr>
            <p:cNvPr id="7" name="TextBox 7"/>
            <p:cNvSpPr txBox="1"/>
            <p:nvPr/>
          </p:nvSpPr>
          <p:spPr>
            <a:xfrm>
              <a:off x="0" y="142875"/>
              <a:ext cx="9085673" cy="19627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0920"/>
                </a:lnSpc>
              </a:pPr>
              <a:r>
                <a:rPr lang="en-US" sz="10400" spc="311">
                  <a:solidFill>
                    <a:srgbClr val="1C2120"/>
                  </a:solidFill>
                  <a:latin typeface="League Gothic"/>
                </a:rPr>
                <a:t>INTRODUCTION​</a:t>
              </a:r>
            </a:p>
          </p:txBody>
        </p:sp>
        <p:sp>
          <p:nvSpPr>
            <p:cNvPr id="8" name="AutoShape 8"/>
            <p:cNvSpPr/>
            <p:nvPr/>
          </p:nvSpPr>
          <p:spPr>
            <a:xfrm>
              <a:off x="0" y="2436989"/>
              <a:ext cx="9499601" cy="127001"/>
            </a:xfrm>
            <a:prstGeom prst="rect">
              <a:avLst/>
            </a:prstGeom>
            <a:solidFill>
              <a:srgbClr val="1C2120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10507096" y="851072"/>
            <a:ext cx="7179806" cy="87408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spc="142" dirty="0">
                <a:solidFill>
                  <a:srgbClr val="1C2120"/>
                </a:solidFill>
                <a:latin typeface="Montserrat Classic" panose="020B0604020202020204" charset="0"/>
              </a:rPr>
              <a:t>Fleet-Ease, the ultimate solution for car rental management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800" b="1" spc="142" dirty="0">
              <a:solidFill>
                <a:srgbClr val="1C2120"/>
              </a:solidFill>
              <a:latin typeface="Montserrat Classic" panose="020B0604020202020204" charset="0"/>
            </a:endParaRP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spc="142" dirty="0">
                <a:solidFill>
                  <a:srgbClr val="1C2120"/>
                </a:solidFill>
                <a:latin typeface="Montserrat Classic" panose="020B0604020202020204" charset="0"/>
              </a:rPr>
              <a:t>Fleet-Ease combines efficiency and convenience, ensuring reliable operations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800" b="1" spc="142" dirty="0">
              <a:solidFill>
                <a:srgbClr val="1C2120"/>
              </a:solidFill>
              <a:latin typeface="Montserrat Classic" panose="020B0604020202020204" charset="0"/>
            </a:endParaRP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spc="142" dirty="0">
                <a:solidFill>
                  <a:srgbClr val="1C2120"/>
                </a:solidFill>
                <a:latin typeface="Montserrat Classic" panose="020B0604020202020204" charset="0"/>
              </a:rPr>
              <a:t>Utilizing performance optimization strategies for seamless operation, Fleet-Ease ensures a smooth and efficient rental process</a:t>
            </a:r>
          </a:p>
          <a:p>
            <a:endParaRPr lang="en-US" sz="32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200" spc="142" dirty="0">
              <a:solidFill>
                <a:srgbClr val="1C2120"/>
              </a:solidFill>
              <a:latin typeface="Montserrat Light"/>
            </a:endParaRPr>
          </a:p>
        </p:txBody>
      </p:sp>
      <p:sp>
        <p:nvSpPr>
          <p:cNvPr id="11" name="Freeform 6">
            <a:extLst>
              <a:ext uri="{FF2B5EF4-FFF2-40B4-BE49-F238E27FC236}">
                <a16:creationId xmlns:a16="http://schemas.microsoft.com/office/drawing/2014/main" id="{05B800A2-FF00-40C0-BDAC-DA4054D0A230}"/>
              </a:ext>
            </a:extLst>
          </p:cNvPr>
          <p:cNvSpPr/>
          <p:nvPr/>
        </p:nvSpPr>
        <p:spPr>
          <a:xfrm>
            <a:off x="434549" y="7893339"/>
            <a:ext cx="2043465" cy="2043465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4"/>
                </a:lnTo>
                <a:lnTo>
                  <a:pt x="0" y="33978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pic>
        <p:nvPicPr>
          <p:cNvPr id="6" name="Picture 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3200" y="1562100"/>
            <a:ext cx="5181600" cy="71628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9"/>
          <p:cNvSpPr txBox="1"/>
          <p:nvPr/>
        </p:nvSpPr>
        <p:spPr>
          <a:xfrm>
            <a:off x="762000" y="571500"/>
            <a:ext cx="11081458" cy="5127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Login Page: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42254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sp>
        <p:nvSpPr>
          <p:cNvPr id="8" name="TextBox 9"/>
          <p:cNvSpPr txBox="1"/>
          <p:nvPr/>
        </p:nvSpPr>
        <p:spPr>
          <a:xfrm>
            <a:off x="762000" y="571500"/>
            <a:ext cx="11081458" cy="5127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Home Page:</a:t>
            </a:r>
            <a:endParaRPr lang="en-US" dirty="0"/>
          </a:p>
        </p:txBody>
      </p:sp>
      <p:pic>
        <p:nvPicPr>
          <p:cNvPr id="7" name="Picture 6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1485900"/>
            <a:ext cx="13030200" cy="7162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877697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sp>
        <p:nvSpPr>
          <p:cNvPr id="8" name="TextBox 9"/>
          <p:cNvSpPr txBox="1"/>
          <p:nvPr/>
        </p:nvSpPr>
        <p:spPr>
          <a:xfrm>
            <a:off x="762000" y="571500"/>
            <a:ext cx="11081458" cy="5127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Add Customers:</a:t>
            </a:r>
            <a:endParaRPr lang="en-US" dirty="0"/>
          </a:p>
        </p:txBody>
      </p:sp>
      <p:pic>
        <p:nvPicPr>
          <p:cNvPr id="7" name="Picture 6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1305508"/>
            <a:ext cx="13182600" cy="764799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381212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sp>
        <p:nvSpPr>
          <p:cNvPr id="8" name="TextBox 9"/>
          <p:cNvSpPr txBox="1"/>
          <p:nvPr/>
        </p:nvSpPr>
        <p:spPr>
          <a:xfrm>
            <a:off x="762000" y="571500"/>
            <a:ext cx="11081458" cy="5127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Statistics:</a:t>
            </a:r>
            <a:endParaRPr lang="en-US" dirty="0"/>
          </a:p>
        </p:txBody>
      </p:sp>
      <p:pic>
        <p:nvPicPr>
          <p:cNvPr id="6" name="Picture 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0" y="1600200"/>
            <a:ext cx="13868400" cy="74295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801352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8370789"/>
            <a:ext cx="16230600" cy="995474"/>
            <a:chOff x="0" y="0"/>
            <a:chExt cx="21640800" cy="1327299"/>
          </a:xfrm>
        </p:grpSpPr>
        <p:sp>
          <p:nvSpPr>
            <p:cNvPr id="5" name="TextBox 5"/>
            <p:cNvSpPr txBox="1"/>
            <p:nvPr/>
          </p:nvSpPr>
          <p:spPr>
            <a:xfrm>
              <a:off x="9761123" y="654411"/>
              <a:ext cx="11879677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160"/>
                </a:lnSpc>
              </a:pPr>
              <a:endParaRPr/>
            </a:p>
          </p:txBody>
        </p:sp>
        <p:sp>
          <p:nvSpPr>
            <p:cNvPr id="6" name="AutoShape 6"/>
            <p:cNvSpPr/>
            <p:nvPr/>
          </p:nvSpPr>
          <p:spPr>
            <a:xfrm>
              <a:off x="0" y="0"/>
              <a:ext cx="21640800" cy="121024"/>
            </a:xfrm>
            <a:prstGeom prst="rect">
              <a:avLst/>
            </a:prstGeom>
            <a:solidFill>
              <a:srgbClr val="F2EFEB"/>
            </a:solidFill>
          </p:spPr>
        </p:sp>
      </p:grpSp>
      <p:sp>
        <p:nvSpPr>
          <p:cNvPr id="8" name="TextBox 8"/>
          <p:cNvSpPr txBox="1"/>
          <p:nvPr/>
        </p:nvSpPr>
        <p:spPr>
          <a:xfrm>
            <a:off x="1028700" y="2640846"/>
            <a:ext cx="12530103" cy="37793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02027" lvl="1" indent="-401014">
              <a:lnSpc>
                <a:spcPts val="4977"/>
              </a:lnSpc>
              <a:buFont typeface="Arial"/>
              <a:buChar char="•"/>
            </a:pPr>
            <a:r>
              <a:rPr lang="en-US" sz="3714" spc="74" dirty="0">
                <a:solidFill>
                  <a:srgbClr val="F2EFEB"/>
                </a:solidFill>
                <a:latin typeface="Montserrat Classic" panose="020B0604020202020204" charset="0"/>
              </a:rPr>
              <a:t>What are the functions achieved by our project?</a:t>
            </a:r>
          </a:p>
          <a:p>
            <a:pPr marL="802027" lvl="1" indent="-401014">
              <a:lnSpc>
                <a:spcPts val="4977"/>
              </a:lnSpc>
              <a:buFont typeface="Arial"/>
              <a:buChar char="•"/>
            </a:pPr>
            <a:r>
              <a:rPr lang="en-US" sz="3714" spc="74" dirty="0">
                <a:solidFill>
                  <a:srgbClr val="F2EFEB"/>
                </a:solidFill>
                <a:latin typeface="Montserrat Classic" panose="020B0604020202020204" charset="0"/>
              </a:rPr>
              <a:t>What Problems have been solved by our project?</a:t>
            </a:r>
          </a:p>
          <a:p>
            <a:pPr marL="802027" lvl="1" indent="-401014">
              <a:lnSpc>
                <a:spcPts val="4977"/>
              </a:lnSpc>
              <a:buFont typeface="Arial"/>
              <a:buChar char="•"/>
            </a:pPr>
            <a:r>
              <a:rPr lang="en-US" sz="3714" spc="74" dirty="0">
                <a:solidFill>
                  <a:srgbClr val="F2EFEB"/>
                </a:solidFill>
                <a:latin typeface="Montserrat Classic" panose="020B0604020202020204" charset="0"/>
              </a:rPr>
              <a:t>What requirements have been met?</a:t>
            </a:r>
          </a:p>
          <a:p>
            <a:pPr marL="802027" lvl="1" indent="-401014">
              <a:lnSpc>
                <a:spcPts val="4977"/>
              </a:lnSpc>
              <a:buFont typeface="Arial"/>
              <a:buChar char="•"/>
            </a:pPr>
            <a:r>
              <a:rPr lang="en-US" sz="3714" spc="74" dirty="0">
                <a:solidFill>
                  <a:srgbClr val="F2EFEB"/>
                </a:solidFill>
                <a:latin typeface="Montserrat Classic" panose="020B0604020202020204" charset="0"/>
              </a:rPr>
              <a:t>What makes our Project different from others?</a:t>
            </a:r>
          </a:p>
          <a:p>
            <a:pPr>
              <a:lnSpc>
                <a:spcPts val="4977"/>
              </a:lnSpc>
            </a:pPr>
            <a:endParaRPr lang="en-US" sz="3714" spc="74" dirty="0">
              <a:solidFill>
                <a:srgbClr val="F2EFEB"/>
              </a:solidFill>
              <a:latin typeface="Montserrat Classic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028700" y="1443360"/>
            <a:ext cx="11081458" cy="520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PROJECT’S RESULTS​</a:t>
            </a:r>
          </a:p>
        </p:txBody>
      </p:sp>
      <p:sp>
        <p:nvSpPr>
          <p:cNvPr id="10" name="Freeform 7">
            <a:extLst>
              <a:ext uri="{FF2B5EF4-FFF2-40B4-BE49-F238E27FC236}">
                <a16:creationId xmlns:a16="http://schemas.microsoft.com/office/drawing/2014/main" id="{9B65C4E8-91E6-4DA4-B39C-A762F4C88B32}"/>
              </a:ext>
            </a:extLst>
          </p:cNvPr>
          <p:cNvSpPr/>
          <p:nvPr/>
        </p:nvSpPr>
        <p:spPr>
          <a:xfrm>
            <a:off x="15758897" y="6356417"/>
            <a:ext cx="2203672" cy="2203672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5"/>
                </a:lnTo>
                <a:lnTo>
                  <a:pt x="0" y="33978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4846502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8370789"/>
            <a:ext cx="16230600" cy="995474"/>
            <a:chOff x="0" y="0"/>
            <a:chExt cx="21640800" cy="1327299"/>
          </a:xfrm>
        </p:grpSpPr>
        <p:sp>
          <p:nvSpPr>
            <p:cNvPr id="5" name="TextBox 5"/>
            <p:cNvSpPr txBox="1"/>
            <p:nvPr/>
          </p:nvSpPr>
          <p:spPr>
            <a:xfrm>
              <a:off x="9761123" y="654411"/>
              <a:ext cx="11879677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160"/>
                </a:lnSpc>
              </a:pPr>
              <a:endParaRPr/>
            </a:p>
          </p:txBody>
        </p:sp>
        <p:sp>
          <p:nvSpPr>
            <p:cNvPr id="6" name="AutoShape 6"/>
            <p:cNvSpPr/>
            <p:nvPr/>
          </p:nvSpPr>
          <p:spPr>
            <a:xfrm>
              <a:off x="0" y="0"/>
              <a:ext cx="21640800" cy="121024"/>
            </a:xfrm>
            <a:prstGeom prst="rect">
              <a:avLst/>
            </a:prstGeom>
            <a:solidFill>
              <a:srgbClr val="F2EFEB"/>
            </a:solidFill>
          </p:spPr>
        </p:sp>
      </p:grpSp>
      <p:sp>
        <p:nvSpPr>
          <p:cNvPr id="8" name="TextBox 8"/>
          <p:cNvSpPr txBox="1"/>
          <p:nvPr/>
        </p:nvSpPr>
        <p:spPr>
          <a:xfrm>
            <a:off x="1028700" y="2640846"/>
            <a:ext cx="12530103" cy="31381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02027" lvl="1" indent="-401014">
              <a:lnSpc>
                <a:spcPts val="4977"/>
              </a:lnSpc>
              <a:buFont typeface="Arial"/>
              <a:buChar char="•"/>
            </a:pPr>
            <a:r>
              <a:rPr lang="en-US" sz="3714" spc="74" dirty="0">
                <a:solidFill>
                  <a:srgbClr val="F2EFEB"/>
                </a:solidFill>
                <a:latin typeface="Montserrat Classic"/>
              </a:rPr>
              <a:t>Enhanced UI/UX</a:t>
            </a:r>
          </a:p>
          <a:p>
            <a:pPr marL="802027" lvl="1" indent="-401014">
              <a:lnSpc>
                <a:spcPts val="4977"/>
              </a:lnSpc>
              <a:buFont typeface="Arial"/>
              <a:buChar char="•"/>
            </a:pPr>
            <a:r>
              <a:rPr lang="en-US" sz="3714" spc="74" dirty="0">
                <a:solidFill>
                  <a:srgbClr val="F2EFEB"/>
                </a:solidFill>
                <a:latin typeface="Montserrat Classic"/>
              </a:rPr>
              <a:t>Data Backup and Security</a:t>
            </a:r>
          </a:p>
          <a:p>
            <a:pPr marL="802027" lvl="1" indent="-401014">
              <a:lnSpc>
                <a:spcPts val="4977"/>
              </a:lnSpc>
              <a:buFont typeface="Arial"/>
              <a:buChar char="•"/>
            </a:pPr>
            <a:r>
              <a:rPr lang="en-US" sz="3714" spc="74" dirty="0">
                <a:solidFill>
                  <a:srgbClr val="F2EFEB"/>
                </a:solidFill>
                <a:latin typeface="Montserrat Classic"/>
              </a:rPr>
              <a:t>Driver Verification and License Management</a:t>
            </a:r>
          </a:p>
          <a:p>
            <a:pPr marL="802027" lvl="1" indent="-401014">
              <a:lnSpc>
                <a:spcPts val="4977"/>
              </a:lnSpc>
              <a:buFont typeface="Arial"/>
              <a:buChar char="•"/>
            </a:pPr>
            <a:r>
              <a:rPr lang="en-US" sz="3714" spc="74" dirty="0">
                <a:solidFill>
                  <a:srgbClr val="F2EFEB"/>
                </a:solidFill>
                <a:latin typeface="Montserrat Classic"/>
              </a:rPr>
              <a:t>Advanced Car management features</a:t>
            </a:r>
          </a:p>
          <a:p>
            <a:pPr>
              <a:lnSpc>
                <a:spcPts val="4977"/>
              </a:lnSpc>
            </a:pPr>
            <a:endParaRPr lang="en-US" sz="3714" spc="74" dirty="0">
              <a:solidFill>
                <a:srgbClr val="F2EFEB"/>
              </a:solidFill>
              <a:latin typeface="Montserrat Classic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028700" y="1443360"/>
            <a:ext cx="11081458" cy="4885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FUTURE ENHANCEMENTS</a:t>
            </a:r>
          </a:p>
        </p:txBody>
      </p:sp>
      <p:sp>
        <p:nvSpPr>
          <p:cNvPr id="10" name="Freeform 7">
            <a:extLst>
              <a:ext uri="{FF2B5EF4-FFF2-40B4-BE49-F238E27FC236}">
                <a16:creationId xmlns:a16="http://schemas.microsoft.com/office/drawing/2014/main" id="{CEFD99F2-92B6-4755-96B2-424964FCB6F5}"/>
              </a:ext>
            </a:extLst>
          </p:cNvPr>
          <p:cNvSpPr/>
          <p:nvPr/>
        </p:nvSpPr>
        <p:spPr>
          <a:xfrm>
            <a:off x="15758897" y="6346026"/>
            <a:ext cx="2203672" cy="2203672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5"/>
                </a:lnTo>
                <a:lnTo>
                  <a:pt x="0" y="33978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12203077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843941" y="7962900"/>
            <a:ext cx="2444059" cy="2444059"/>
          </a:xfrm>
          <a:custGeom>
            <a:avLst/>
            <a:gdLst/>
            <a:ahLst/>
            <a:cxnLst/>
            <a:rect l="l" t="t" r="r" b="b"/>
            <a:pathLst>
              <a:path w="7104268" h="7104268">
                <a:moveTo>
                  <a:pt x="0" y="0"/>
                </a:moveTo>
                <a:lnTo>
                  <a:pt x="7104268" y="0"/>
                </a:lnTo>
                <a:lnTo>
                  <a:pt x="7104268" y="7104268"/>
                </a:lnTo>
                <a:lnTo>
                  <a:pt x="0" y="71042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6019800" y="3345296"/>
            <a:ext cx="6017728" cy="18979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4836"/>
              </a:lnSpc>
            </a:pPr>
            <a:r>
              <a:rPr lang="en-US" sz="15000" spc="423" dirty="0">
                <a:solidFill>
                  <a:srgbClr val="F2EFEB"/>
                </a:solidFill>
                <a:latin typeface="League Gothic"/>
              </a:rPr>
              <a:t>THANKYOU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5862914" y="5041064"/>
            <a:ext cx="6562172" cy="5187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82"/>
              </a:lnSpc>
              <a:spcBef>
                <a:spcPct val="0"/>
              </a:spcBef>
            </a:pPr>
            <a:r>
              <a:rPr lang="en-US" sz="3792" spc="113" dirty="0">
                <a:solidFill>
                  <a:srgbClr val="F2EFEB"/>
                </a:solidFill>
                <a:latin typeface="Montserrat Classic" panose="020B0604020202020204" charset="0"/>
              </a:rPr>
              <a:t>WE’RE OPEN FOR Q&amp;A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EF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34549" y="350196"/>
            <a:ext cx="8351103" cy="9586608"/>
            <a:chOff x="0" y="0"/>
            <a:chExt cx="5863986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863986" cy="6731534"/>
            </a:xfrm>
            <a:custGeom>
              <a:avLst/>
              <a:gdLst/>
              <a:ahLst/>
              <a:cxnLst/>
              <a:rect l="l" t="t" r="r" b="b"/>
              <a:pathLst>
                <a:path w="5863986" h="6731534">
                  <a:moveTo>
                    <a:pt x="0" y="0"/>
                  </a:moveTo>
                  <a:lnTo>
                    <a:pt x="0" y="6731534"/>
                  </a:lnTo>
                  <a:lnTo>
                    <a:pt x="5863986" y="6731534"/>
                  </a:lnTo>
                  <a:lnTo>
                    <a:pt x="5863986" y="0"/>
                  </a:lnTo>
                  <a:lnTo>
                    <a:pt x="0" y="0"/>
                  </a:lnTo>
                  <a:close/>
                  <a:moveTo>
                    <a:pt x="5803026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5803026" y="59690"/>
                  </a:lnTo>
                  <a:lnTo>
                    <a:pt x="5803026" y="6670573"/>
                  </a:lnTo>
                  <a:close/>
                </a:path>
              </a:pathLst>
            </a:custGeom>
            <a:solidFill>
              <a:srgbClr val="1C2120"/>
            </a:solidFill>
          </p:spPr>
        </p:sp>
      </p:grpSp>
      <p:sp>
        <p:nvSpPr>
          <p:cNvPr id="4" name="AutoShape 4"/>
          <p:cNvSpPr/>
          <p:nvPr/>
        </p:nvSpPr>
        <p:spPr>
          <a:xfrm>
            <a:off x="821662" y="2327543"/>
            <a:ext cx="7124701" cy="95251"/>
          </a:xfrm>
          <a:prstGeom prst="rect">
            <a:avLst/>
          </a:prstGeom>
          <a:solidFill>
            <a:srgbClr val="1C2120"/>
          </a:solidFill>
        </p:spPr>
      </p:sp>
      <p:sp>
        <p:nvSpPr>
          <p:cNvPr id="5" name="Freeform 5"/>
          <p:cNvSpPr/>
          <p:nvPr/>
        </p:nvSpPr>
        <p:spPr>
          <a:xfrm>
            <a:off x="9265461" y="-168636"/>
            <a:ext cx="9251139" cy="10668000"/>
          </a:xfrm>
          <a:custGeom>
            <a:avLst/>
            <a:gdLst/>
            <a:ahLst/>
            <a:cxnLst/>
            <a:rect l="l" t="t" r="r" b="b"/>
            <a:pathLst>
              <a:path w="9251139" h="10668000">
                <a:moveTo>
                  <a:pt x="0" y="0"/>
                </a:moveTo>
                <a:lnTo>
                  <a:pt x="9251139" y="0"/>
                </a:lnTo>
                <a:lnTo>
                  <a:pt x="9251139" y="10667999"/>
                </a:lnTo>
                <a:lnTo>
                  <a:pt x="0" y="1066799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6540" r="-36540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945766" y="642677"/>
            <a:ext cx="6814255" cy="1436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920"/>
              </a:lnSpc>
            </a:pPr>
            <a:r>
              <a:rPr lang="en-US" sz="10400" spc="311">
                <a:solidFill>
                  <a:srgbClr val="1C2120"/>
                </a:solidFill>
                <a:latin typeface="League Gothic"/>
              </a:rPr>
              <a:t>PROBLEMS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26521" y="2603769"/>
            <a:ext cx="7567158" cy="42037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86669" lvl="1" indent="-343335">
              <a:lnSpc>
                <a:spcPct val="150000"/>
              </a:lnSpc>
              <a:buFont typeface="Arial"/>
              <a:buChar char="•"/>
            </a:pPr>
            <a:r>
              <a:rPr lang="en-US" sz="3180" spc="127" dirty="0">
                <a:solidFill>
                  <a:srgbClr val="1C2120"/>
                </a:solidFill>
                <a:latin typeface="Montserrat Classic" panose="020B0604020202020204" charset="0"/>
              </a:rPr>
              <a:t>Inefficient Manual Processes​</a:t>
            </a:r>
          </a:p>
          <a:p>
            <a:pPr marL="686669" lvl="1" indent="-343335">
              <a:lnSpc>
                <a:spcPct val="150000"/>
              </a:lnSpc>
              <a:buFont typeface="Arial"/>
              <a:buChar char="•"/>
            </a:pPr>
            <a:r>
              <a:rPr lang="en-US" sz="3180" spc="127" dirty="0">
                <a:solidFill>
                  <a:srgbClr val="1C2120"/>
                </a:solidFill>
                <a:latin typeface="Montserrat Classic" panose="020B0604020202020204" charset="0"/>
              </a:rPr>
              <a:t>Economic Efficiency​</a:t>
            </a:r>
          </a:p>
          <a:p>
            <a:pPr marL="686669" lvl="1" indent="-343335">
              <a:lnSpc>
                <a:spcPct val="150000"/>
              </a:lnSpc>
              <a:buFont typeface="Arial"/>
              <a:buChar char="•"/>
            </a:pPr>
            <a:r>
              <a:rPr lang="en-US" sz="3180" spc="127" dirty="0">
                <a:solidFill>
                  <a:srgbClr val="1C2120"/>
                </a:solidFill>
                <a:latin typeface="Montserrat Classic" panose="020B0604020202020204" charset="0"/>
              </a:rPr>
              <a:t>Poor Customer Experience</a:t>
            </a:r>
          </a:p>
          <a:p>
            <a:pPr marL="686669" lvl="1" indent="-343335">
              <a:lnSpc>
                <a:spcPct val="150000"/>
              </a:lnSpc>
              <a:buFont typeface="Arial"/>
              <a:buChar char="•"/>
            </a:pPr>
            <a:r>
              <a:rPr lang="en-US" sz="3180" spc="127" dirty="0">
                <a:solidFill>
                  <a:srgbClr val="1C2120"/>
                </a:solidFill>
                <a:latin typeface="Montserrat Classic" panose="020B0604020202020204" charset="0"/>
              </a:rPr>
              <a:t>Complex Interface</a:t>
            </a:r>
          </a:p>
          <a:p>
            <a:pPr marL="686669" lvl="1" indent="-343335">
              <a:lnSpc>
                <a:spcPct val="150000"/>
              </a:lnSpc>
              <a:buFont typeface="Arial"/>
              <a:buChar char="•"/>
            </a:pPr>
            <a:r>
              <a:rPr lang="en-US" sz="3180" spc="127" dirty="0">
                <a:solidFill>
                  <a:srgbClr val="1C2120"/>
                </a:solidFill>
                <a:latin typeface="Montserrat Classic" panose="020B0604020202020204" charset="0"/>
              </a:rPr>
              <a:t>Limited Accessibility</a:t>
            </a:r>
          </a:p>
          <a:p>
            <a:pPr>
              <a:lnSpc>
                <a:spcPts val="4452"/>
              </a:lnSpc>
            </a:pPr>
            <a:endParaRPr lang="en-US" sz="3180" spc="127" dirty="0">
              <a:solidFill>
                <a:srgbClr val="1C2120"/>
              </a:solidFill>
              <a:latin typeface="Montserrat Light"/>
            </a:endParaRPr>
          </a:p>
        </p:txBody>
      </p:sp>
      <p:sp>
        <p:nvSpPr>
          <p:cNvPr id="9" name="Freeform 6">
            <a:extLst>
              <a:ext uri="{FF2B5EF4-FFF2-40B4-BE49-F238E27FC236}">
                <a16:creationId xmlns:a16="http://schemas.microsoft.com/office/drawing/2014/main" id="{A56AAE44-F48A-4C22-B62F-0798577E276B}"/>
              </a:ext>
            </a:extLst>
          </p:cNvPr>
          <p:cNvSpPr/>
          <p:nvPr/>
        </p:nvSpPr>
        <p:spPr>
          <a:xfrm>
            <a:off x="434549" y="7893339"/>
            <a:ext cx="2043465" cy="2043465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4"/>
                </a:lnTo>
                <a:lnTo>
                  <a:pt x="0" y="33978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EF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34549" y="350196"/>
            <a:ext cx="8351103" cy="9586608"/>
            <a:chOff x="0" y="0"/>
            <a:chExt cx="5863986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863986" cy="6731534"/>
            </a:xfrm>
            <a:custGeom>
              <a:avLst/>
              <a:gdLst/>
              <a:ahLst/>
              <a:cxnLst/>
              <a:rect l="l" t="t" r="r" b="b"/>
              <a:pathLst>
                <a:path w="5863986" h="6731534">
                  <a:moveTo>
                    <a:pt x="0" y="0"/>
                  </a:moveTo>
                  <a:lnTo>
                    <a:pt x="0" y="6731534"/>
                  </a:lnTo>
                  <a:lnTo>
                    <a:pt x="5863986" y="6731534"/>
                  </a:lnTo>
                  <a:lnTo>
                    <a:pt x="5863986" y="0"/>
                  </a:lnTo>
                  <a:lnTo>
                    <a:pt x="0" y="0"/>
                  </a:lnTo>
                  <a:close/>
                  <a:moveTo>
                    <a:pt x="5803026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5803026" y="59690"/>
                  </a:lnTo>
                  <a:lnTo>
                    <a:pt x="5803026" y="6670573"/>
                  </a:lnTo>
                  <a:close/>
                </a:path>
              </a:pathLst>
            </a:custGeom>
            <a:solidFill>
              <a:srgbClr val="1C2120"/>
            </a:solidFill>
          </p:spPr>
        </p:sp>
      </p:grpSp>
      <p:sp>
        <p:nvSpPr>
          <p:cNvPr id="4" name="AutoShape 4"/>
          <p:cNvSpPr/>
          <p:nvPr/>
        </p:nvSpPr>
        <p:spPr>
          <a:xfrm>
            <a:off x="821662" y="2327543"/>
            <a:ext cx="7124701" cy="95251"/>
          </a:xfrm>
          <a:prstGeom prst="rect">
            <a:avLst/>
          </a:prstGeom>
          <a:solidFill>
            <a:srgbClr val="1C2120"/>
          </a:solidFill>
        </p:spPr>
      </p:sp>
      <p:sp>
        <p:nvSpPr>
          <p:cNvPr id="5" name="Freeform 5"/>
          <p:cNvSpPr/>
          <p:nvPr/>
        </p:nvSpPr>
        <p:spPr>
          <a:xfrm>
            <a:off x="9265461" y="-168636"/>
            <a:ext cx="9251139" cy="10668000"/>
          </a:xfrm>
          <a:custGeom>
            <a:avLst/>
            <a:gdLst/>
            <a:ahLst/>
            <a:cxnLst/>
            <a:rect l="l" t="t" r="r" b="b"/>
            <a:pathLst>
              <a:path w="9251139" h="10668000">
                <a:moveTo>
                  <a:pt x="0" y="0"/>
                </a:moveTo>
                <a:lnTo>
                  <a:pt x="9251139" y="0"/>
                </a:lnTo>
                <a:lnTo>
                  <a:pt x="9251139" y="10667999"/>
                </a:lnTo>
                <a:lnTo>
                  <a:pt x="0" y="1066799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6378" r="-36378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434549" y="7893339"/>
            <a:ext cx="2043465" cy="2043465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4"/>
                </a:lnTo>
                <a:lnTo>
                  <a:pt x="0" y="33978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945766" y="642677"/>
            <a:ext cx="6814255" cy="1436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920"/>
              </a:lnSpc>
            </a:pPr>
            <a:r>
              <a:rPr lang="en-US" sz="10400" spc="311">
                <a:solidFill>
                  <a:srgbClr val="1C2120"/>
                </a:solidFill>
                <a:latin typeface="League Gothic"/>
              </a:rPr>
              <a:t>OBJECTIVES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28105" y="3136497"/>
            <a:ext cx="7963990" cy="42995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88173" lvl="1" indent="-394087">
              <a:lnSpc>
                <a:spcPct val="150000"/>
              </a:lnSpc>
              <a:buFont typeface="Arial"/>
              <a:buChar char="•"/>
            </a:pPr>
            <a:r>
              <a:rPr lang="en-US" sz="3200" spc="146" dirty="0">
                <a:solidFill>
                  <a:srgbClr val="1C2120"/>
                </a:solidFill>
                <a:latin typeface="Montserrat Classic" panose="020B0604020202020204" charset="0"/>
              </a:rPr>
              <a:t>Easiness in Rental Processes​</a:t>
            </a:r>
          </a:p>
          <a:p>
            <a:pPr marL="788173" lvl="1" indent="-394087">
              <a:lnSpc>
                <a:spcPct val="150000"/>
              </a:lnSpc>
              <a:buFont typeface="Arial"/>
              <a:buChar char="•"/>
            </a:pPr>
            <a:r>
              <a:rPr lang="en-US" sz="3200" spc="146" dirty="0">
                <a:solidFill>
                  <a:srgbClr val="1C2120"/>
                </a:solidFill>
                <a:latin typeface="Montserrat Classic" panose="020B0604020202020204" charset="0"/>
              </a:rPr>
              <a:t>Enhanced User Experience​</a:t>
            </a:r>
          </a:p>
          <a:p>
            <a:pPr marL="788173" lvl="1" indent="-394087">
              <a:lnSpc>
                <a:spcPct val="150000"/>
              </a:lnSpc>
              <a:buFont typeface="Arial"/>
              <a:buChar char="•"/>
            </a:pPr>
            <a:r>
              <a:rPr lang="en-US" sz="3200" spc="146" dirty="0">
                <a:solidFill>
                  <a:srgbClr val="1C2120"/>
                </a:solidFill>
                <a:latin typeface="Montserrat Classic" panose="020B0604020202020204" charset="0"/>
              </a:rPr>
              <a:t>Real-time Availability Updates​</a:t>
            </a:r>
          </a:p>
          <a:p>
            <a:pPr marL="788173" lvl="1" indent="-394087">
              <a:lnSpc>
                <a:spcPct val="150000"/>
              </a:lnSpc>
              <a:buFont typeface="Arial"/>
              <a:buChar char="•"/>
            </a:pPr>
            <a:r>
              <a:rPr lang="en-US" sz="3200" spc="146" dirty="0">
                <a:solidFill>
                  <a:srgbClr val="1C2120"/>
                </a:solidFill>
                <a:latin typeface="Montserrat Classic" panose="020B0604020202020204" charset="0"/>
              </a:rPr>
              <a:t>Secure Data Management​</a:t>
            </a:r>
          </a:p>
          <a:p>
            <a:pPr marL="788173" lvl="1" indent="-394087">
              <a:lnSpc>
                <a:spcPct val="150000"/>
              </a:lnSpc>
              <a:buFont typeface="Arial"/>
              <a:buChar char="•"/>
            </a:pPr>
            <a:r>
              <a:rPr lang="en-US" sz="3200" spc="146" dirty="0">
                <a:solidFill>
                  <a:srgbClr val="1C2120"/>
                </a:solidFill>
                <a:latin typeface="Montserrat Classic" panose="020B0604020202020204" charset="0"/>
              </a:rPr>
              <a:t>Cost Efficiency</a:t>
            </a:r>
          </a:p>
          <a:p>
            <a:pPr>
              <a:lnSpc>
                <a:spcPts val="5110"/>
              </a:lnSpc>
            </a:pPr>
            <a:endParaRPr lang="en-US" sz="3650" spc="146" dirty="0">
              <a:solidFill>
                <a:srgbClr val="1C2120"/>
              </a:solidFill>
              <a:latin typeface="Montserrat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EF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/>
          <p:cNvSpPr/>
          <p:nvPr/>
        </p:nvSpPr>
        <p:spPr>
          <a:xfrm>
            <a:off x="821662" y="2327543"/>
            <a:ext cx="15637538" cy="45719"/>
          </a:xfrm>
          <a:prstGeom prst="rect">
            <a:avLst/>
          </a:prstGeom>
          <a:solidFill>
            <a:srgbClr val="1C2120"/>
          </a:solidFill>
        </p:spPr>
      </p:sp>
      <p:sp>
        <p:nvSpPr>
          <p:cNvPr id="7" name="TextBox 7"/>
          <p:cNvSpPr txBox="1"/>
          <p:nvPr/>
        </p:nvSpPr>
        <p:spPr>
          <a:xfrm>
            <a:off x="5546923" y="924140"/>
            <a:ext cx="7194153" cy="140179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920"/>
              </a:lnSpc>
            </a:pPr>
            <a:r>
              <a:rPr lang="en-US" sz="10400" spc="311" dirty="0">
                <a:solidFill>
                  <a:srgbClr val="1C2120"/>
                </a:solidFill>
                <a:latin typeface="League Gothic"/>
              </a:rPr>
              <a:t>Our Requirements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28105" y="3136497"/>
            <a:ext cx="7963990" cy="35608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94086" lvl="1">
              <a:lnSpc>
                <a:spcPct val="150000"/>
              </a:lnSpc>
            </a:pPr>
            <a:r>
              <a:rPr lang="en-US" sz="3200" spc="146" dirty="0">
                <a:solidFill>
                  <a:srgbClr val="1C2120"/>
                </a:solidFill>
                <a:latin typeface="Montserrat Classic" panose="020B0604020202020204" charset="0"/>
              </a:rPr>
              <a:t>Functional Requirements</a:t>
            </a:r>
          </a:p>
          <a:p>
            <a:pPr marL="851286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spc="146" dirty="0">
                <a:solidFill>
                  <a:srgbClr val="1C2120"/>
                </a:solidFill>
                <a:latin typeface="Montserrat Classic" panose="020B0604020202020204" charset="0"/>
              </a:rPr>
              <a:t>User Registration and Authentication</a:t>
            </a:r>
          </a:p>
          <a:p>
            <a:pPr marL="851286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spc="146" dirty="0">
                <a:solidFill>
                  <a:srgbClr val="1C2120"/>
                </a:solidFill>
                <a:latin typeface="Montserrat Classic" panose="020B0604020202020204" charset="0"/>
              </a:rPr>
              <a:t>User Management with User Types</a:t>
            </a:r>
          </a:p>
          <a:p>
            <a:pPr marL="851286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spc="146" dirty="0">
                <a:solidFill>
                  <a:srgbClr val="1C2120"/>
                </a:solidFill>
                <a:latin typeface="Montserrat Classic" panose="020B0604020202020204" charset="0"/>
              </a:rPr>
              <a:t>Car Inventory Management</a:t>
            </a:r>
          </a:p>
          <a:p>
            <a:pPr marL="851286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spc="146" dirty="0">
                <a:solidFill>
                  <a:srgbClr val="1C2120"/>
                </a:solidFill>
                <a:latin typeface="Montserrat Classic" panose="020B0604020202020204" charset="0"/>
              </a:rPr>
              <a:t>Rental Management</a:t>
            </a:r>
          </a:p>
          <a:p>
            <a:pPr>
              <a:lnSpc>
                <a:spcPts val="5110"/>
              </a:lnSpc>
            </a:pPr>
            <a:endParaRPr lang="en-US" sz="3650" spc="146" dirty="0">
              <a:solidFill>
                <a:srgbClr val="1C2120"/>
              </a:solidFill>
              <a:latin typeface="Montserrat Ligh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4C889F5-9589-43DB-86F1-47055BE2AC5E}"/>
              </a:ext>
            </a:extLst>
          </p:cNvPr>
          <p:cNvSpPr txBox="1"/>
          <p:nvPr/>
        </p:nvSpPr>
        <p:spPr>
          <a:xfrm>
            <a:off x="9047222" y="3136496"/>
            <a:ext cx="7963990" cy="23218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94086" lvl="1">
              <a:lnSpc>
                <a:spcPct val="150000"/>
              </a:lnSpc>
            </a:pPr>
            <a:r>
              <a:rPr lang="en-US" sz="3200" spc="146" dirty="0">
                <a:solidFill>
                  <a:srgbClr val="1C2120"/>
                </a:solidFill>
                <a:latin typeface="Montserrat Classic" panose="020B0604020202020204" charset="0"/>
              </a:rPr>
              <a:t>Non- Functional Requirements</a:t>
            </a:r>
          </a:p>
          <a:p>
            <a:pPr marL="851286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spc="146" dirty="0">
                <a:solidFill>
                  <a:srgbClr val="1C2120"/>
                </a:solidFill>
                <a:latin typeface="Montserrat Classic" panose="020B0604020202020204" charset="0"/>
              </a:rPr>
              <a:t>Performance</a:t>
            </a:r>
          </a:p>
          <a:p>
            <a:pPr marL="851286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spc="146" dirty="0">
                <a:solidFill>
                  <a:srgbClr val="1C2120"/>
                </a:solidFill>
                <a:latin typeface="Montserrat Classic" panose="020B0604020202020204" charset="0"/>
              </a:rPr>
              <a:t>Reliability</a:t>
            </a:r>
          </a:p>
          <a:p>
            <a:pPr marL="851286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spc="146" dirty="0">
                <a:solidFill>
                  <a:srgbClr val="1C2120"/>
                </a:solidFill>
                <a:latin typeface="Montserrat Classic" panose="020B0604020202020204" charset="0"/>
              </a:rPr>
              <a:t>Security</a:t>
            </a:r>
          </a:p>
        </p:txBody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EB8E9738-1309-416F-BEF6-994668690525}"/>
              </a:ext>
            </a:extLst>
          </p:cNvPr>
          <p:cNvSpPr/>
          <p:nvPr/>
        </p:nvSpPr>
        <p:spPr>
          <a:xfrm>
            <a:off x="15621000" y="7378655"/>
            <a:ext cx="2203672" cy="2203672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5"/>
                </a:lnTo>
                <a:lnTo>
                  <a:pt x="0" y="33978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13" name="Group 2">
            <a:extLst>
              <a:ext uri="{FF2B5EF4-FFF2-40B4-BE49-F238E27FC236}">
                <a16:creationId xmlns:a16="http://schemas.microsoft.com/office/drawing/2014/main" id="{D6D7345E-3A2A-4A9B-8EA0-0DB0E4735AC4}"/>
              </a:ext>
            </a:extLst>
          </p:cNvPr>
          <p:cNvGrpSpPr/>
          <p:nvPr/>
        </p:nvGrpSpPr>
        <p:grpSpPr>
          <a:xfrm>
            <a:off x="358349" y="350196"/>
            <a:ext cx="17571303" cy="9586608"/>
            <a:chOff x="0" y="0"/>
            <a:chExt cx="12338234" cy="6731534"/>
          </a:xfrm>
        </p:grpSpPr>
        <p:sp>
          <p:nvSpPr>
            <p:cNvPr id="14" name="Freeform 3">
              <a:extLst>
                <a:ext uri="{FF2B5EF4-FFF2-40B4-BE49-F238E27FC236}">
                  <a16:creationId xmlns:a16="http://schemas.microsoft.com/office/drawing/2014/main" id="{35DF3115-DF37-4CB8-A334-F2FA1EAF1AF0}"/>
                </a:ext>
              </a:extLst>
            </p:cNvPr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1C2120"/>
            </a:solidFill>
          </p:spPr>
        </p:sp>
      </p:grpSp>
    </p:spTree>
    <p:extLst>
      <p:ext uri="{BB962C8B-B14F-4D97-AF65-F5344CB8AC3E}">
        <p14:creationId xmlns:p14="http://schemas.microsoft.com/office/powerpoint/2010/main" val="7330616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EF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58349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1C2120"/>
            </a:solidFill>
          </p:spPr>
        </p:sp>
      </p:grpSp>
      <p:sp>
        <p:nvSpPr>
          <p:cNvPr id="4" name="AutoShape 4"/>
          <p:cNvSpPr/>
          <p:nvPr/>
        </p:nvSpPr>
        <p:spPr>
          <a:xfrm>
            <a:off x="10134599" y="2856441"/>
            <a:ext cx="7124701" cy="95251"/>
          </a:xfrm>
          <a:prstGeom prst="rect">
            <a:avLst/>
          </a:prstGeom>
          <a:solidFill>
            <a:srgbClr val="1C2120"/>
          </a:solidFill>
        </p:spPr>
      </p:sp>
      <p:sp>
        <p:nvSpPr>
          <p:cNvPr id="5" name="Freeform 5"/>
          <p:cNvSpPr/>
          <p:nvPr/>
        </p:nvSpPr>
        <p:spPr>
          <a:xfrm>
            <a:off x="762000" y="762000"/>
            <a:ext cx="8556885" cy="8763000"/>
          </a:xfrm>
          <a:custGeom>
            <a:avLst/>
            <a:gdLst/>
            <a:ahLst/>
            <a:cxnLst/>
            <a:rect l="l" t="t" r="r" b="b"/>
            <a:pathLst>
              <a:path w="8556885" h="8763000">
                <a:moveTo>
                  <a:pt x="0" y="0"/>
                </a:moveTo>
                <a:lnTo>
                  <a:pt x="8556885" y="0"/>
                </a:lnTo>
                <a:lnTo>
                  <a:pt x="8556885" y="8763000"/>
                </a:lnTo>
                <a:lnTo>
                  <a:pt x="0" y="8763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281" r="-5281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0258704" y="1171575"/>
            <a:ext cx="6814255" cy="1436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920"/>
              </a:lnSpc>
            </a:pPr>
            <a:r>
              <a:rPr lang="en-US" sz="10400" spc="311">
                <a:solidFill>
                  <a:srgbClr val="1C2120"/>
                </a:solidFill>
                <a:latin typeface="League Gothic"/>
              </a:rPr>
              <a:t>DEVELOPMENT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456508" y="3509386"/>
            <a:ext cx="4473143" cy="41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49"/>
              </a:lnSpc>
            </a:pPr>
            <a:r>
              <a:rPr lang="en-US" sz="2606" spc="104" dirty="0">
                <a:solidFill>
                  <a:srgbClr val="1C2120"/>
                </a:solidFill>
                <a:latin typeface="Montserrat Classic" panose="020B0604020202020204" charset="0"/>
              </a:rPr>
              <a:t>For Presentation slides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9462266" y="3502362"/>
            <a:ext cx="4916075" cy="2873038"/>
            <a:chOff x="0" y="-19050"/>
            <a:chExt cx="6554767" cy="3830718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19050"/>
              <a:ext cx="6450850" cy="5891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776"/>
                </a:lnSpc>
              </a:pPr>
              <a:r>
                <a:rPr lang="en-US" sz="3070" spc="153" dirty="0">
                  <a:solidFill>
                    <a:srgbClr val="1C2120"/>
                  </a:solidFill>
                  <a:latin typeface="Montserrat Classic" panose="020B0604020202020204" charset="0"/>
                </a:rPr>
                <a:t>MS</a:t>
              </a:r>
              <a:r>
                <a:rPr lang="en-US" sz="3070" spc="153" dirty="0">
                  <a:solidFill>
                    <a:srgbClr val="1C2120"/>
                  </a:solidFill>
                  <a:latin typeface="Montserrat Classic Bold"/>
                </a:rPr>
                <a:t> </a:t>
              </a:r>
              <a:r>
                <a:rPr lang="en-US" sz="3070" spc="153" dirty="0">
                  <a:solidFill>
                    <a:srgbClr val="1C2120"/>
                  </a:solidFill>
                  <a:latin typeface="Montserrat Classic" panose="020B0604020202020204" charset="0"/>
                </a:rPr>
                <a:t>POWERPOINT</a:t>
              </a:r>
              <a:r>
                <a:rPr lang="en-US" sz="3070" spc="153" dirty="0">
                  <a:solidFill>
                    <a:srgbClr val="1C2120"/>
                  </a:solidFill>
                  <a:latin typeface="Montserrat Classic Bold"/>
                </a:rPr>
                <a:t>: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645623"/>
              <a:ext cx="6450850" cy="5891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776"/>
                </a:lnSpc>
              </a:pPr>
              <a:r>
                <a:rPr lang="en-US" sz="3070" spc="153" dirty="0">
                  <a:solidFill>
                    <a:srgbClr val="1C2120"/>
                  </a:solidFill>
                  <a:latin typeface="Montserrat Classic" panose="020B0604020202020204" charset="0"/>
                </a:rPr>
                <a:t>ADOBE PHOTOSHOP: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73785" y="1306606"/>
              <a:ext cx="6450850" cy="5891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776"/>
                </a:lnSpc>
              </a:pPr>
              <a:r>
                <a:rPr lang="en-US" sz="3070" spc="153" dirty="0">
                  <a:solidFill>
                    <a:srgbClr val="1C2120"/>
                  </a:solidFill>
                  <a:latin typeface="Montserrat Classic" panose="020B0604020202020204" charset="0"/>
                </a:rPr>
                <a:t>DISCORD: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73785" y="1901252"/>
              <a:ext cx="6450850" cy="5891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776"/>
                </a:lnSpc>
              </a:pPr>
              <a:r>
                <a:rPr lang="en-US" sz="3070" spc="153" dirty="0">
                  <a:solidFill>
                    <a:srgbClr val="1C2120"/>
                  </a:solidFill>
                  <a:latin typeface="Montserrat Classic" panose="020B0604020202020204" charset="0"/>
                </a:rPr>
                <a:t>DRAW.IO: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103917" y="2562234"/>
              <a:ext cx="6450850" cy="5891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776"/>
                </a:lnSpc>
              </a:pPr>
              <a:r>
                <a:rPr lang="en-US" sz="3070" spc="153" dirty="0">
                  <a:solidFill>
                    <a:srgbClr val="1C2120"/>
                  </a:solidFill>
                  <a:latin typeface="Montserrat Classic" panose="020B0604020202020204" charset="0"/>
                </a:rPr>
                <a:t>MS WORD: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103917" y="3223216"/>
              <a:ext cx="6450850" cy="5884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776"/>
                </a:lnSpc>
              </a:pPr>
              <a:r>
                <a:rPr lang="en-US" sz="3050" spc="153" dirty="0">
                  <a:solidFill>
                    <a:srgbClr val="1C2120"/>
                  </a:solidFill>
                  <a:latin typeface="Montserrat Classic" panose="020B0604020202020204" charset="0"/>
                </a:rPr>
                <a:t>VISUAL STUDIO 2022:</a:t>
              </a:r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14103957" y="4000381"/>
            <a:ext cx="5720021" cy="4103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09"/>
              </a:lnSpc>
            </a:pPr>
            <a:r>
              <a:rPr lang="en-US" sz="2578" spc="103" dirty="0">
                <a:solidFill>
                  <a:srgbClr val="1C2120"/>
                </a:solidFill>
                <a:latin typeface="Montserrat Classic" panose="020B0604020202020204" charset="0"/>
              </a:rPr>
              <a:t>For graphical logos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1920303" y="4499066"/>
            <a:ext cx="5720021" cy="4103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09"/>
              </a:lnSpc>
            </a:pPr>
            <a:r>
              <a:rPr lang="en-US" sz="2578" spc="103" dirty="0">
                <a:solidFill>
                  <a:srgbClr val="1C2120"/>
                </a:solidFill>
                <a:latin typeface="Montserrat Classic" panose="020B0604020202020204" charset="0"/>
              </a:rPr>
              <a:t>For meetings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1920303" y="4963166"/>
            <a:ext cx="5720021" cy="4103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09"/>
              </a:lnSpc>
            </a:pPr>
            <a:r>
              <a:rPr lang="en-US" sz="2578" spc="103" dirty="0">
                <a:solidFill>
                  <a:srgbClr val="1C2120"/>
                </a:solidFill>
                <a:latin typeface="Montserrat Classic" panose="020B0604020202020204" charset="0"/>
              </a:rPr>
              <a:t>For Diagrams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1920303" y="5461275"/>
            <a:ext cx="5720021" cy="4103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09"/>
              </a:lnSpc>
            </a:pPr>
            <a:r>
              <a:rPr lang="en-US" sz="2578" spc="103" dirty="0">
                <a:solidFill>
                  <a:srgbClr val="1C2120"/>
                </a:solidFill>
                <a:latin typeface="Montserrat Classic" panose="020B0604020202020204" charset="0"/>
              </a:rPr>
              <a:t>For Gantt Chart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4270098" y="5925375"/>
            <a:ext cx="5720021" cy="4103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09"/>
              </a:lnSpc>
            </a:pPr>
            <a:r>
              <a:rPr lang="en-US" sz="2578" spc="103" dirty="0">
                <a:solidFill>
                  <a:srgbClr val="1C2120"/>
                </a:solidFill>
                <a:latin typeface="Montserrat Classic" panose="020B0604020202020204" charset="0"/>
              </a:rPr>
              <a:t>For coding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20FCEF5-C2CC-6BB2-99E1-E8C3254E507A}"/>
              </a:ext>
            </a:extLst>
          </p:cNvPr>
          <p:cNvSpPr txBox="1"/>
          <p:nvPr/>
        </p:nvSpPr>
        <p:spPr>
          <a:xfrm>
            <a:off x="10826079" y="6384086"/>
            <a:ext cx="3028950" cy="48474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550" dirty="0">
                <a:solidFill>
                  <a:srgbClr val="1C2120"/>
                </a:solidFill>
                <a:latin typeface="Montserrat Classic" panose="020B0604020202020204" charset="0"/>
              </a:rPr>
              <a:t>For DATABASE</a:t>
            </a:r>
            <a:endParaRPr lang="en-US" sz="2550" dirty="0">
              <a:latin typeface="Montserrat Classic" panose="020B0604020202020204" charset="0"/>
              <a:cs typeface="Calibri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8543290-27CA-0B0D-AF2C-13A1B4D44F65}"/>
              </a:ext>
            </a:extLst>
          </p:cNvPr>
          <p:cNvSpPr txBox="1"/>
          <p:nvPr/>
        </p:nvSpPr>
        <p:spPr>
          <a:xfrm>
            <a:off x="9517605" y="6393009"/>
            <a:ext cx="5600700" cy="5616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050" dirty="0">
                <a:solidFill>
                  <a:srgbClr val="1C2120"/>
                </a:solidFill>
                <a:latin typeface="Montserrat Classic" panose="020B0604020202020204" charset="0"/>
              </a:rPr>
              <a:t>MSQL:</a:t>
            </a:r>
            <a:endParaRPr lang="en-US" dirty="0">
              <a:latin typeface="Montserrat Classic" panose="020B0604020202020204" charset="0"/>
            </a:endParaRPr>
          </a:p>
        </p:txBody>
      </p:sp>
      <p:sp>
        <p:nvSpPr>
          <p:cNvPr id="23" name="Freeform 7">
            <a:extLst>
              <a:ext uri="{FF2B5EF4-FFF2-40B4-BE49-F238E27FC236}">
                <a16:creationId xmlns:a16="http://schemas.microsoft.com/office/drawing/2014/main" id="{92568917-351D-4566-A4B2-3F8775D26CF3}"/>
              </a:ext>
            </a:extLst>
          </p:cNvPr>
          <p:cNvSpPr/>
          <p:nvPr/>
        </p:nvSpPr>
        <p:spPr>
          <a:xfrm>
            <a:off x="15797671" y="7733132"/>
            <a:ext cx="2203672" cy="2203672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5"/>
                </a:lnTo>
                <a:lnTo>
                  <a:pt x="0" y="33978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EF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58349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1C2120"/>
            </a:solidFill>
          </p:spPr>
        </p:sp>
      </p:grpSp>
      <p:sp>
        <p:nvSpPr>
          <p:cNvPr id="4" name="AutoShape 4"/>
          <p:cNvSpPr/>
          <p:nvPr/>
        </p:nvSpPr>
        <p:spPr>
          <a:xfrm>
            <a:off x="10134599" y="2856441"/>
            <a:ext cx="7124701" cy="95251"/>
          </a:xfrm>
          <a:prstGeom prst="rect">
            <a:avLst/>
          </a:prstGeom>
          <a:solidFill>
            <a:srgbClr val="1C2120"/>
          </a:solidFill>
        </p:spPr>
      </p:sp>
      <p:sp>
        <p:nvSpPr>
          <p:cNvPr id="5" name="Freeform 5"/>
          <p:cNvSpPr/>
          <p:nvPr/>
        </p:nvSpPr>
        <p:spPr>
          <a:xfrm>
            <a:off x="687582" y="1986733"/>
            <a:ext cx="8456418" cy="5952865"/>
          </a:xfrm>
          <a:custGeom>
            <a:avLst/>
            <a:gdLst/>
            <a:ahLst/>
            <a:cxnLst/>
            <a:rect l="l" t="t" r="r" b="b"/>
            <a:pathLst>
              <a:path w="8456418" h="5952865">
                <a:moveTo>
                  <a:pt x="0" y="0"/>
                </a:moveTo>
                <a:lnTo>
                  <a:pt x="8456418" y="0"/>
                </a:lnTo>
                <a:lnTo>
                  <a:pt x="8456418" y="5952865"/>
                </a:lnTo>
                <a:lnTo>
                  <a:pt x="0" y="595286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9874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0258704" y="1171575"/>
            <a:ext cx="6814255" cy="1436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920"/>
              </a:lnSpc>
            </a:pPr>
            <a:r>
              <a:rPr lang="en-US" sz="10400" spc="311">
                <a:solidFill>
                  <a:srgbClr val="1C2120"/>
                </a:solidFill>
                <a:latin typeface="League Gothic"/>
              </a:rPr>
              <a:t>METHODOLOGY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58704" y="3151717"/>
            <a:ext cx="6623425" cy="22577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2814" lvl="1" indent="-281407">
              <a:lnSpc>
                <a:spcPts val="3649"/>
              </a:lnSpc>
              <a:buFont typeface="Arial"/>
              <a:buChar char="•"/>
            </a:pPr>
            <a:r>
              <a:rPr lang="en-US" sz="2606" spc="104" dirty="0">
                <a:solidFill>
                  <a:srgbClr val="1C2120"/>
                </a:solidFill>
                <a:latin typeface="Montserrat Classic" panose="020B0604020202020204" charset="0"/>
              </a:rPr>
              <a:t>Agile methodologies emphasize iterative development, collaboration, and flexibility in response to changing requirements.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58704" y="5733454"/>
            <a:ext cx="6623425" cy="22577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2814" lvl="1" indent="-281407">
              <a:lnSpc>
                <a:spcPts val="3649"/>
              </a:lnSpc>
              <a:buFont typeface="Arial"/>
              <a:buChar char="•"/>
            </a:pPr>
            <a:r>
              <a:rPr lang="en-US" sz="2606" spc="104" dirty="0">
                <a:solidFill>
                  <a:srgbClr val="1C2120"/>
                </a:solidFill>
                <a:latin typeface="Montserrat Classic" panose="020B0604020202020204" charset="0"/>
              </a:rPr>
              <a:t>Allows for frequent feedback loops, early delivery of working software, and close collaboration between the coder and documentation team.</a:t>
            </a:r>
          </a:p>
        </p:txBody>
      </p:sp>
      <p:sp>
        <p:nvSpPr>
          <p:cNvPr id="10" name="Freeform 7">
            <a:extLst>
              <a:ext uri="{FF2B5EF4-FFF2-40B4-BE49-F238E27FC236}">
                <a16:creationId xmlns:a16="http://schemas.microsoft.com/office/drawing/2014/main" id="{260CE7EE-8C77-4812-A6E4-47F62CC91199}"/>
              </a:ext>
            </a:extLst>
          </p:cNvPr>
          <p:cNvSpPr/>
          <p:nvPr/>
        </p:nvSpPr>
        <p:spPr>
          <a:xfrm>
            <a:off x="15758897" y="7588028"/>
            <a:ext cx="2203672" cy="2203672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5"/>
                </a:lnTo>
                <a:lnTo>
                  <a:pt x="0" y="33978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9291539"/>
            <a:ext cx="16230600" cy="995474"/>
            <a:chOff x="0" y="0"/>
            <a:chExt cx="21640800" cy="1327299"/>
          </a:xfrm>
        </p:grpSpPr>
        <p:sp>
          <p:nvSpPr>
            <p:cNvPr id="5" name="TextBox 5"/>
            <p:cNvSpPr txBox="1"/>
            <p:nvPr/>
          </p:nvSpPr>
          <p:spPr>
            <a:xfrm>
              <a:off x="9761123" y="654411"/>
              <a:ext cx="11879677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160"/>
                </a:lnSpc>
              </a:pPr>
              <a:endParaRPr/>
            </a:p>
          </p:txBody>
        </p:sp>
        <p:sp>
          <p:nvSpPr>
            <p:cNvPr id="6" name="AutoShape 6"/>
            <p:cNvSpPr/>
            <p:nvPr/>
          </p:nvSpPr>
          <p:spPr>
            <a:xfrm>
              <a:off x="0" y="0"/>
              <a:ext cx="21640800" cy="121024"/>
            </a:xfrm>
            <a:prstGeom prst="rect">
              <a:avLst/>
            </a:prstGeom>
            <a:solidFill>
              <a:srgbClr val="F2EFEB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885825" y="586110"/>
            <a:ext cx="11081458" cy="520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FLOWCHART I: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E11E362-37C7-4580-9D8D-69343F576B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8592" y="1449805"/>
            <a:ext cx="7581900" cy="6742125"/>
          </a:xfrm>
          <a:prstGeom prst="rect">
            <a:avLst/>
          </a:prstGeom>
        </p:spPr>
      </p:pic>
      <p:sp>
        <p:nvSpPr>
          <p:cNvPr id="14" name="Freeform 7">
            <a:extLst>
              <a:ext uri="{FF2B5EF4-FFF2-40B4-BE49-F238E27FC236}">
                <a16:creationId xmlns:a16="http://schemas.microsoft.com/office/drawing/2014/main" id="{473406F7-D86B-4B6E-B9C5-34D7316130F2}"/>
              </a:ext>
            </a:extLst>
          </p:cNvPr>
          <p:cNvSpPr/>
          <p:nvPr/>
        </p:nvSpPr>
        <p:spPr>
          <a:xfrm>
            <a:off x="15758897" y="7378655"/>
            <a:ext cx="2203672" cy="2203672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5"/>
                </a:lnTo>
                <a:lnTo>
                  <a:pt x="0" y="33978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9291539"/>
            <a:ext cx="16230600" cy="995474"/>
            <a:chOff x="0" y="0"/>
            <a:chExt cx="21640800" cy="1327299"/>
          </a:xfrm>
        </p:grpSpPr>
        <p:sp>
          <p:nvSpPr>
            <p:cNvPr id="5" name="TextBox 5"/>
            <p:cNvSpPr txBox="1"/>
            <p:nvPr/>
          </p:nvSpPr>
          <p:spPr>
            <a:xfrm>
              <a:off x="9761123" y="654411"/>
              <a:ext cx="11879677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160"/>
                </a:lnSpc>
              </a:pPr>
              <a:endParaRPr/>
            </a:p>
          </p:txBody>
        </p:sp>
        <p:sp>
          <p:nvSpPr>
            <p:cNvPr id="6" name="AutoShape 6"/>
            <p:cNvSpPr/>
            <p:nvPr/>
          </p:nvSpPr>
          <p:spPr>
            <a:xfrm>
              <a:off x="0" y="0"/>
              <a:ext cx="21640800" cy="121024"/>
            </a:xfrm>
            <a:prstGeom prst="rect">
              <a:avLst/>
            </a:prstGeom>
            <a:solidFill>
              <a:srgbClr val="F2EFEB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885825" y="586110"/>
            <a:ext cx="11081458" cy="520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FLOWCHART II:</a:t>
            </a:r>
            <a:endParaRPr lang="en-US" dirty="0"/>
          </a:p>
        </p:txBody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C6FA2DFE-6A34-48EB-9EDE-871AE352ACF2}"/>
              </a:ext>
            </a:extLst>
          </p:cNvPr>
          <p:cNvSpPr/>
          <p:nvPr/>
        </p:nvSpPr>
        <p:spPr>
          <a:xfrm>
            <a:off x="15758897" y="7378655"/>
            <a:ext cx="2203672" cy="2203672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5"/>
                </a:lnTo>
                <a:lnTo>
                  <a:pt x="0" y="33978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CA28596-6879-4FBF-8404-65E4A2F37B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699" y="1306576"/>
            <a:ext cx="15080615" cy="7613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4080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362</TotalTime>
  <Words>419</Words>
  <Application>Microsoft Office PowerPoint</Application>
  <PresentationFormat>Custom</PresentationFormat>
  <Paragraphs>109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5" baseType="lpstr">
      <vt:lpstr>Aptos</vt:lpstr>
      <vt:lpstr>Symbol</vt:lpstr>
      <vt:lpstr>Montserrat Classic</vt:lpstr>
      <vt:lpstr>Montserrat Light</vt:lpstr>
      <vt:lpstr>Arial</vt:lpstr>
      <vt:lpstr>League Gothic</vt:lpstr>
      <vt:lpstr>Calibri</vt:lpstr>
      <vt:lpstr>Montserrat Classic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Cream and Black Vinyl Renaissance Presentation</dc:title>
  <dc:creator>R.A.MON</dc:creator>
  <cp:lastModifiedBy>R.A.MON !</cp:lastModifiedBy>
  <cp:revision>66</cp:revision>
  <dcterms:created xsi:type="dcterms:W3CDTF">2006-08-16T00:00:00Z</dcterms:created>
  <dcterms:modified xsi:type="dcterms:W3CDTF">2024-07-25T08:35:57Z</dcterms:modified>
  <dc:identifier>DAGEFzHS8Fw</dc:identifier>
</cp:coreProperties>
</file>

<file path=docProps/thumbnail.jpeg>
</file>